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10" r:id="rId5"/>
    <p:sldMasterId id="2147483722" r:id="rId6"/>
    <p:sldMasterId id="2147483734" r:id="rId7"/>
    <p:sldMasterId id="2147483746" r:id="rId8"/>
    <p:sldMasterId id="2147483758" r:id="rId9"/>
    <p:sldMasterId id="2147483770" r:id="rId10"/>
    <p:sldMasterId id="2147483782" r:id="rId11"/>
  </p:sldMasterIdLst>
  <p:notesMasterIdLst>
    <p:notesMasterId r:id="rId41"/>
  </p:notesMasterIdLst>
  <p:sldIdLst>
    <p:sldId id="302" r:id="rId12"/>
    <p:sldId id="283" r:id="rId13"/>
    <p:sldId id="303" r:id="rId14"/>
    <p:sldId id="257" r:id="rId15"/>
    <p:sldId id="304" r:id="rId16"/>
    <p:sldId id="258" r:id="rId17"/>
    <p:sldId id="259" r:id="rId18"/>
    <p:sldId id="260" r:id="rId19"/>
    <p:sldId id="261" r:id="rId20"/>
    <p:sldId id="289" r:id="rId21"/>
    <p:sldId id="262" r:id="rId22"/>
    <p:sldId id="263" r:id="rId23"/>
    <p:sldId id="264" r:id="rId24"/>
    <p:sldId id="265" r:id="rId25"/>
    <p:sldId id="290" r:id="rId26"/>
    <p:sldId id="292" r:id="rId27"/>
    <p:sldId id="266" r:id="rId28"/>
    <p:sldId id="267" r:id="rId29"/>
    <p:sldId id="294" r:id="rId30"/>
    <p:sldId id="297" r:id="rId31"/>
    <p:sldId id="298" r:id="rId32"/>
    <p:sldId id="269" r:id="rId33"/>
    <p:sldId id="270" r:id="rId34"/>
    <p:sldId id="271" r:id="rId35"/>
    <p:sldId id="272" r:id="rId36"/>
    <p:sldId id="273" r:id="rId37"/>
    <p:sldId id="274" r:id="rId38"/>
    <p:sldId id="299" r:id="rId39"/>
    <p:sldId id="301" r:id="rId4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2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1C7F0-9149-4B67-A157-DC59780836C5}" type="datetimeFigureOut">
              <a:rPr lang="nb-NO" smtClean="0"/>
              <a:t>27.09.2016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F46E2-91CB-472F-8EE3-20AFC0886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33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A03D12-0697-4E19-BA12-19EE03D499AA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7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C44373-9A06-4E6A-B2E6-E8AA4AECA750}" type="slidenum">
              <a:rPr lang="en-GB">
                <a:solidFill>
                  <a:srgbClr val="000000"/>
                </a:solidFill>
              </a:rPr>
              <a:pPr eaLnBrk="1" hangingPunct="1"/>
              <a:t>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Sjekk</a:t>
            </a:r>
            <a:r>
              <a:rPr lang="en-GB" dirty="0" smtClean="0"/>
              <a:t> </a:t>
            </a:r>
            <a:r>
              <a:rPr lang="en-GB" dirty="0" err="1" smtClean="0"/>
              <a:t>skriv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Marek – </a:t>
            </a:r>
            <a:r>
              <a:rPr lang="en-GB" dirty="0" err="1" smtClean="0"/>
              <a:t>historikk</a:t>
            </a:r>
            <a:r>
              <a:rPr lang="en-GB" baseline="0" dirty="0" smtClean="0"/>
              <a:t> i </a:t>
            </a:r>
            <a:r>
              <a:rPr lang="en-GB" baseline="0" dirty="0" err="1" smtClean="0"/>
              <a:t>gly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tox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3113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220A1-2B3A-41F8-9DE1-C3ACE34A58A0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70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6A7F2-1DBD-4C5F-90A3-7A1DE40C3CD8}" type="slidenum">
              <a:rPr lang="en-GB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 us have a look at the most important</a:t>
            </a:r>
            <a:r>
              <a:rPr lang="en-GB" baseline="0" dirty="0" smtClean="0"/>
              <a:t> plant and trait for GM plants: RR GM soy and Roundup herbicide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446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E9C133-B402-4A95-8BA8-1074D93217B0}" type="slidenum">
              <a:rPr lang="nb-NO">
                <a:solidFill>
                  <a:srgbClr val="000000"/>
                </a:solidFill>
              </a:rPr>
              <a:pPr eaLnBrk="1" hangingPunct="1"/>
              <a:t>12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This triplet = 1 sample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7 samples X 3 main categories = 21 varieties for testing</a:t>
            </a:r>
          </a:p>
        </p:txBody>
      </p:sp>
    </p:spTree>
    <p:extLst>
      <p:ext uri="{BB962C8B-B14F-4D97-AF65-F5344CB8AC3E}">
        <p14:creationId xmlns:p14="http://schemas.microsoft.com/office/powerpoint/2010/main" val="2341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nb-NO" dirty="0" err="1" smtClean="0">
                <a:latin typeface="Arial" panose="020B0604020202020204" pitchFamily="34" charset="0"/>
              </a:rPr>
              <a:t>En</a:t>
            </a:r>
            <a:r>
              <a:rPr lang="en-GB" altLang="nb-NO" dirty="0" smtClean="0">
                <a:latin typeface="Arial" panose="020B0604020202020204" pitchFamily="34" charset="0"/>
              </a:rPr>
              <a:t> </a:t>
            </a:r>
            <a:r>
              <a:rPr lang="en-GB" altLang="nb-NO" dirty="0" err="1" smtClean="0">
                <a:latin typeface="Arial" panose="020B0604020202020204" pitchFamily="34" charset="0"/>
              </a:rPr>
              <a:t>tredjedel</a:t>
            </a:r>
            <a:r>
              <a:rPr lang="en-GB" altLang="nb-NO" dirty="0" smtClean="0">
                <a:latin typeface="Arial" panose="020B0604020202020204" pitchFamily="34" charset="0"/>
              </a:rPr>
              <a:t> </a:t>
            </a:r>
            <a:r>
              <a:rPr lang="en-GB" altLang="nb-NO" dirty="0" err="1" smtClean="0">
                <a:latin typeface="Arial" panose="020B0604020202020204" pitchFamily="34" charset="0"/>
              </a:rPr>
              <a:t>av</a:t>
            </a:r>
            <a:r>
              <a:rPr lang="en-GB" altLang="nb-NO" dirty="0" smtClean="0">
                <a:latin typeface="Arial" panose="020B0604020202020204" pitchFamily="34" charset="0"/>
              </a:rPr>
              <a:t> </a:t>
            </a:r>
            <a:r>
              <a:rPr lang="en-GB" altLang="nb-NO" dirty="0" err="1" smtClean="0">
                <a:latin typeface="Arial" panose="020B0604020202020204" pitchFamily="34" charset="0"/>
              </a:rPr>
              <a:t>alle</a:t>
            </a:r>
            <a:r>
              <a:rPr lang="en-GB" altLang="nb-NO" dirty="0" smtClean="0">
                <a:latin typeface="Arial" panose="020B0604020202020204" pitchFamily="34" charset="0"/>
              </a:rPr>
              <a:t> </a:t>
            </a:r>
            <a:r>
              <a:rPr lang="en-GB" altLang="nb-NO" dirty="0" err="1" smtClean="0">
                <a:latin typeface="Arial" panose="020B0604020202020204" pitchFamily="34" charset="0"/>
              </a:rPr>
              <a:t>registrerte</a:t>
            </a:r>
            <a:r>
              <a:rPr lang="en-GB" altLang="nb-NO" dirty="0" smtClean="0">
                <a:latin typeface="Arial" panose="020B0604020202020204" pitchFamily="34" charset="0"/>
              </a:rPr>
              <a:t> </a:t>
            </a:r>
            <a:r>
              <a:rPr lang="en-GB" altLang="nb-NO" dirty="0" err="1" smtClean="0">
                <a:latin typeface="Arial" panose="020B0604020202020204" pitchFamily="34" charset="0"/>
              </a:rPr>
              <a:t>biler</a:t>
            </a:r>
            <a:r>
              <a:rPr lang="en-GB" altLang="nb-NO" dirty="0" smtClean="0">
                <a:latin typeface="Arial" panose="020B0604020202020204" pitchFamily="34" charset="0"/>
              </a:rPr>
              <a:t> </a:t>
            </a:r>
            <a:r>
              <a:rPr lang="en-GB" altLang="nb-NO" dirty="0" err="1" smtClean="0">
                <a:latin typeface="Arial" panose="020B0604020202020204" pitchFamily="34" charset="0"/>
              </a:rPr>
              <a:t>i</a:t>
            </a:r>
            <a:r>
              <a:rPr lang="en-GB" altLang="nb-NO" dirty="0" smtClean="0">
                <a:latin typeface="Arial" panose="020B0604020202020204" pitchFamily="34" charset="0"/>
              </a:rPr>
              <a:t> </a:t>
            </a:r>
            <a:r>
              <a:rPr lang="en-GB" altLang="nb-NO" dirty="0" err="1" smtClean="0">
                <a:latin typeface="Arial" panose="020B0604020202020204" pitchFamily="34" charset="0"/>
              </a:rPr>
              <a:t>norge</a:t>
            </a:r>
            <a:r>
              <a:rPr lang="en-GB" altLang="nb-NO" dirty="0" smtClean="0">
                <a:latin typeface="Arial" panose="020B0604020202020204" pitchFamily="34" charset="0"/>
              </a:rPr>
              <a:t> 2010</a:t>
            </a:r>
          </a:p>
          <a:p>
            <a:endParaRPr lang="en-GB" altLang="nb-NO" dirty="0" smtClean="0">
              <a:latin typeface="Arial" panose="020B0604020202020204" pitchFamily="34" charset="0"/>
            </a:endParaRPr>
          </a:p>
          <a:p>
            <a:r>
              <a:rPr lang="en-GB" altLang="nb-NO" dirty="0" smtClean="0">
                <a:latin typeface="Arial" panose="020B0604020202020204" pitchFamily="34" charset="0"/>
              </a:rPr>
              <a:t>100 </a:t>
            </a:r>
            <a:r>
              <a:rPr lang="en-GB" altLang="nb-NO" dirty="0" err="1" smtClean="0">
                <a:latin typeface="Arial" panose="020B0604020202020204" pitchFamily="34" charset="0"/>
              </a:rPr>
              <a:t>biler</a:t>
            </a:r>
            <a:r>
              <a:rPr lang="en-GB" altLang="nb-NO" dirty="0" smtClean="0">
                <a:latin typeface="Arial" panose="020B0604020202020204" pitchFamily="34" charset="0"/>
              </a:rPr>
              <a:t> = 1 km</a:t>
            </a:r>
          </a:p>
          <a:p>
            <a:r>
              <a:rPr lang="en-GB" altLang="nb-NO" dirty="0" smtClean="0">
                <a:latin typeface="Arial" panose="020B0604020202020204" pitchFamily="34" charset="0"/>
              </a:rPr>
              <a:t>100 000 </a:t>
            </a:r>
            <a:r>
              <a:rPr lang="en-GB" altLang="nb-NO" dirty="0" err="1" smtClean="0">
                <a:latin typeface="Arial" panose="020B0604020202020204" pitchFamily="34" charset="0"/>
              </a:rPr>
              <a:t>biler</a:t>
            </a:r>
            <a:r>
              <a:rPr lang="en-GB" altLang="nb-NO" dirty="0" smtClean="0">
                <a:latin typeface="Arial" panose="020B0604020202020204" pitchFamily="34" charset="0"/>
              </a:rPr>
              <a:t> = 1000 km</a:t>
            </a:r>
          </a:p>
          <a:p>
            <a:r>
              <a:rPr lang="en-GB" altLang="nb-NO" dirty="0" smtClean="0">
                <a:latin typeface="Arial" panose="020B0604020202020204" pitchFamily="34" charset="0"/>
              </a:rPr>
              <a:t>1 000 000 </a:t>
            </a:r>
            <a:r>
              <a:rPr lang="en-GB" altLang="nb-NO" dirty="0" err="1" smtClean="0">
                <a:latin typeface="Arial" panose="020B0604020202020204" pitchFamily="34" charset="0"/>
              </a:rPr>
              <a:t>biler</a:t>
            </a:r>
            <a:r>
              <a:rPr lang="en-GB" altLang="nb-NO" dirty="0" smtClean="0">
                <a:latin typeface="Arial" panose="020B0604020202020204" pitchFamily="34" charset="0"/>
              </a:rPr>
              <a:t> = 10 000 km</a:t>
            </a:r>
          </a:p>
          <a:p>
            <a:r>
              <a:rPr lang="en-GB" altLang="nb-NO" dirty="0" smtClean="0">
                <a:latin typeface="Arial" panose="020B0604020202020204" pitchFamily="34" charset="0"/>
              </a:rPr>
              <a:t>Fire</a:t>
            </a:r>
            <a:r>
              <a:rPr lang="en-GB" altLang="nb-NO" baseline="0" dirty="0" smtClean="0">
                <a:latin typeface="Arial" panose="020B0604020202020204" pitchFamily="34" charset="0"/>
              </a:rPr>
              <a:t> I </a:t>
            </a:r>
            <a:r>
              <a:rPr lang="en-GB" altLang="nb-NO" baseline="0" dirty="0" err="1" smtClean="0">
                <a:latin typeface="Arial" panose="020B0604020202020204" pitchFamily="34" charset="0"/>
              </a:rPr>
              <a:t>bredden</a:t>
            </a:r>
            <a:r>
              <a:rPr lang="en-GB" altLang="nb-NO" baseline="0" dirty="0" smtClean="0">
                <a:latin typeface="Arial" panose="020B0604020202020204" pitchFamily="34" charset="0"/>
              </a:rPr>
              <a:t> = 2500 km</a:t>
            </a:r>
            <a:endParaRPr lang="en-GB" altLang="nb-NO" dirty="0" smtClean="0">
              <a:latin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A14123-0C3D-45C3-8C29-B47BD73AA699}" type="slidenum">
              <a:rPr lang="nb-NO" altLang="nb-NO">
                <a:solidFill>
                  <a:prstClr val="black"/>
                </a:solidFill>
              </a:rPr>
              <a:pPr eaLnBrk="1" hangingPunct="1"/>
              <a:t>22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53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nb-NO" smtClean="0">
                <a:latin typeface="Arial" panose="020B0604020202020204" pitchFamily="34" charset="0"/>
              </a:rPr>
              <a:t>En tredjedel av alle registrerte biler i norge 2010</a:t>
            </a:r>
          </a:p>
          <a:p>
            <a:endParaRPr lang="en-GB" altLang="nb-NO" smtClean="0">
              <a:latin typeface="Arial" panose="020B0604020202020204" pitchFamily="34" charset="0"/>
            </a:endParaRPr>
          </a:p>
          <a:p>
            <a:r>
              <a:rPr lang="en-GB" altLang="nb-NO" smtClean="0">
                <a:latin typeface="Arial" panose="020B0604020202020204" pitchFamily="34" charset="0"/>
              </a:rPr>
              <a:t>100 biler = 1 km</a:t>
            </a:r>
          </a:p>
          <a:p>
            <a:r>
              <a:rPr lang="en-GB" altLang="nb-NO" smtClean="0">
                <a:latin typeface="Arial" panose="020B0604020202020204" pitchFamily="34" charset="0"/>
              </a:rPr>
              <a:t>100 000 biler = 1000 km</a:t>
            </a:r>
          </a:p>
          <a:p>
            <a:r>
              <a:rPr lang="en-GB" altLang="nb-NO" smtClean="0">
                <a:latin typeface="Arial" panose="020B0604020202020204" pitchFamily="34" charset="0"/>
              </a:rPr>
              <a:t>1 000 000 biler = 10 000 km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A14123-0C3D-45C3-8C29-B47BD73AA699}" type="slidenum">
              <a:rPr lang="nb-NO" altLang="nb-NO">
                <a:solidFill>
                  <a:prstClr val="black"/>
                </a:solidFill>
              </a:rPr>
              <a:pPr eaLnBrk="1" hangingPunct="1"/>
              <a:t>24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8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B3C63-F23C-4399-A450-98F66E2AE8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9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409CB-416A-4E33-911E-B4115A8771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5925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3C4F3-493F-480A-B0E8-0563225DC4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2485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A865C-D042-41CE-9A12-FD968635D7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8295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4BBBB-78E8-4B25-8E77-73565DEC3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293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C1F5D-5FF1-481D-B8D4-EDF231925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621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8EEA7-9E88-4DEA-AA21-952AE2475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03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D9FF-8F0B-4A17-84A3-D0E6450F8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4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63AE6-D392-4091-B30F-B14F26D6A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037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B2AFC-B6E4-41C4-AFA0-F6CFDF722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515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3691D-BD74-47C5-9718-CA261F830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134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8ACE9-3D8A-4400-879C-532745F6B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3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26694-ACB2-446D-B884-22AC722821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0843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C41E7-3EBC-47C4-AE21-B449D81CD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834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DABE-C4C9-41A0-B3E5-9BB7E6F80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854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8F176-D189-4295-BBEF-8CFB2E42F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84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C91A8-51EF-452D-8996-0D5A50E5194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825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A5104-C958-4028-8882-D263F3865BA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019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B1D5A-AAB8-4A53-BA27-82B2735E536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821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E967D-FFFF-4FB2-ABFE-815D8FA52A2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872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F10C3-554B-4164-95BA-19D2E0F43C2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993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C2557-337D-4C48-84E0-1B1B6D2E441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528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54E12-DB9C-4F21-B862-D49AF34425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32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A810-A1E9-40C0-8DB0-E340327B67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5510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460B-DBA3-42D6-A108-1AF6C2B02A9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77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1DE31-92E0-401A-AE9C-95339F92A9D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798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9056F-436A-4A9A-BC0E-0A754DFC8EE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397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B67A-C7E5-4A9B-83E1-52E46B0AD1F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139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2E94E-5168-4147-8279-D4E2004E2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40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18A80-A09E-470F-A680-A5C564AB24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63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F155F-1A32-48B6-BEBC-CEA304305A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899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CBCC5-BC17-4E44-B03F-2F330410DA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38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7BFDE-0ECC-49A9-87D3-36FE3F918D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245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2F427-A708-4E0C-9C09-F4F8BDDEE4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930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43CC2-971D-4D8D-BE15-4952C7B037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090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6A3A8-EDD7-4869-99A6-4FF69D6876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3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592EE-EEAD-41AD-8119-E5A1EEDB4D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404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4667D-240E-43C3-907B-232E8D2331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678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C0C0F-10A7-467B-87F9-B74C032A3B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51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F7803-3939-4303-9F1F-6E5085B60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24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94AA2-3D64-4EC1-9FA4-0CCAF44CE4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643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AE1E2-1962-48CE-966A-C685F3E8C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08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AE772-F36B-4CA5-946F-88B65284B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03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18248-3667-4BB7-966F-023499C6C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86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E54F1-3F61-4620-BF55-3422ED1B4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62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3A146-5B53-47D9-A0BF-AA9D8A33D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97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92AC9-4AF1-4B16-BF12-4A0017287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A43E9-6703-4191-8858-25842A2CD5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665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0C206-A84B-40E3-8F25-8E90CB14D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31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E2F7C-5287-401A-9644-81D40FCC6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49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55E04-FD8F-4AB2-BFB8-6650DAF1D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18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2DF52-C69B-4930-B78B-A49B231B2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56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A8751-49B7-478A-8C34-C09326832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0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76F3E-DF69-4ACC-84B8-9D0A7D06A59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674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DDA3C-7392-4F15-9ACE-5CC260B433C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78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D63EA-0960-481A-92FC-AF30AFA7C40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486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E19-BE48-4969-9940-E0BBF0431A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04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C93DC-5593-4C41-9D11-0925192BAF3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7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9EA6C-2E26-4A80-8B0D-C67CDFA604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318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44DFD-61C7-4614-BFCA-DB72D2C54A3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52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4D73F-A5F5-40CD-8B53-FEE4FC6CE21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19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E3B46-7EB9-4015-9C14-8C0E61111DC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644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1C789-5CD5-415F-92F1-4077FEFB6EF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189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41852-E5B7-4899-8125-655DE62FD34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4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B9FB8-6077-4C5D-B872-9C46C2D6BCA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28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4E5D3C0-066F-44F6-A273-9DD10BBD292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978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53FC3-B295-415B-9A71-20FCF0F57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10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85BED-6D3C-46E5-B613-278E0FCDB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79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38FB6-28E8-4592-AC61-58E7F0A13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7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ED94A-5D69-4E99-AEEB-9384CE8E90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98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15EC-F8AD-40D6-9D08-19A65608D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970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C6D7E-7918-4E95-A5D8-E6168B62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21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51E34-4AD7-42F4-8BCA-6B34A62D7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034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92092-F31D-4621-A60A-6774D4825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519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EC1DF-B48F-439A-9F42-C4529C874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13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4E26-BA8D-4261-9144-BAD150CC8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8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E8A53-5F1B-4B2B-BE7E-E874B34DE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145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C63DE-6684-4A8F-BE12-47DBF10FE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543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4BBBB-78E8-4B25-8E77-73565DEC3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283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C1F5D-5FF1-481D-B8D4-EDF231925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58D06-5FE8-4ED0-9E01-721E97A30A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281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8EEA7-9E88-4DEA-AA21-952AE2475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561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D9FF-8F0B-4A17-84A3-D0E6450F8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174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63AE6-D392-4091-B30F-B14F26D6A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730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B2AFC-B6E4-41C4-AFA0-F6CFDF722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28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3691D-BD74-47C5-9718-CA261F830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060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8ACE9-3D8A-4400-879C-532745F6B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453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C41E7-3EBC-47C4-AE21-B449D81CD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092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DABE-C4C9-41A0-B3E5-9BB7E6F80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887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8F176-D189-4295-BBEF-8CFB2E42F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119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5C1C5-7518-4DAC-AD56-976B5A5AD0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06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A5471-5BB9-468F-907C-14DEEF93BF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1650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9185D-8D27-44EF-9F0E-13A176E085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6884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E6DB8-AE21-47A6-BBE5-1BB9670901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0812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5A75F-4C83-401D-9D26-9251641840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862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8F0E1-CBE2-4568-9A9A-D5990C9C42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9497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B6A0-404C-44AF-A0DD-1DCE365222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8821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834FB-7356-4FD6-B3B7-8BFC9260E8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048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EA590-2145-4FCF-B826-624C5C4F73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5118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5E1C-B25B-41E6-921C-48979D6DE6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4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0336F-C3A4-42CD-966E-1AC775E2E5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7020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1F827-6D0D-473A-B605-C214B01D1C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89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27324-35AC-4DC6-BD4A-4B6B6445C7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5115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0BF1-FEED-4F44-9515-686BE65D4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696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272AA-B207-4557-91DF-5340FCD93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9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82F47-C271-4503-8837-C8B20E3BA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591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E1713-853F-48C9-8D45-2FFF957B9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590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CF9AA-AE2D-4322-832E-A43B1BE68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114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68264-E9B6-4CF7-8F10-B0061C19F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094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2829B-D143-43B8-BDD7-91440E45E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714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A6176-8668-4562-B087-DD0E93CFE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356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78640-B211-4A26-9A00-871257E35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523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515FE-9637-47BD-B842-EE5718C45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2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ADCC0-640B-4AF8-9393-015CF97309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0229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A0E7A-B3C5-4A3A-9CC1-CFEFF655B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678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C9CF6-860A-4D3B-A5FD-AD1F14C95A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672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7756-C4AF-4F9B-8C27-A4ACFDA4F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330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20172-ED91-43B1-A154-D389A892A3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7428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D2FE5-3457-46EE-8145-BA05BF8558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123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0B40F-53A3-4868-B716-DCC55AF147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2023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912FB-CC41-4733-9371-395540C760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433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AF3B9-F6C1-4ED4-98AD-6EE0FD4C8A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750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8852B-61C0-4228-AAD4-CD10060229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4007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C4FB6-64FE-4099-85BE-AAE2F53E4C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08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pt_nymal2_dar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F0C25D-C508-42C1-8337-D157EB0304F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14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CC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CC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CC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788363-9FBB-492F-A5FC-20A00FA618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4103" name="Picture 7" descr="ppt_nymal2_dar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1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CC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C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ppt_nymal2_dark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EA754B-7C2D-48CA-A3F6-3B77C6A8C970}" type="slidenum">
              <a:rPr lang="en-GB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0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pt_nymal2_da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E3F266-2621-43F8-9930-BDE832D93C4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68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CC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CC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CC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8867D1-05B5-4119-AAB0-CDA37CD277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5127" name="Picture 7" descr="ppt_nymal2_dar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24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CC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C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4" descr="ppt_nymal2_da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CAD150-2AC6-49CF-9595-5E4E232EE0B5}" type="slidenum">
              <a:rPr lang="en-GB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4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CC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CC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CC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468959-0C14-46A7-A92A-F5BB613946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ppt_nymal2_dar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44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CC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C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CC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CC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CC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788363-9FBB-492F-A5FC-20A00FA618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4103" name="Picture 7" descr="ppt_nymal2_dar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14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CC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C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pt_nymal2_dar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 smtClean="0"/>
              <a:t>Click to edit Master text styles</a:t>
            </a:r>
          </a:p>
          <a:p>
            <a:pPr lvl="1"/>
            <a:r>
              <a:rPr lang="en-GB" altLang="nb-NO" smtClean="0"/>
              <a:t>Second level</a:t>
            </a:r>
          </a:p>
          <a:p>
            <a:pPr lvl="2"/>
            <a:r>
              <a:rPr lang="en-GB" altLang="nb-NO" smtClean="0"/>
              <a:t>Third level</a:t>
            </a:r>
          </a:p>
          <a:p>
            <a:pPr lvl="3"/>
            <a:r>
              <a:rPr lang="en-GB" altLang="nb-NO" smtClean="0"/>
              <a:t>Fourth level</a:t>
            </a:r>
          </a:p>
          <a:p>
            <a:pPr lvl="4"/>
            <a:r>
              <a:rPr lang="en-GB" altLang="nb-NO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130072-34ED-4F54-A8E5-4ED4CF55D4B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6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CC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CC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CC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896A55-9D09-4B86-A59C-D7A8F5D8C8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ppt_nymal2_dar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3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CC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C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pt_nymal2_dar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E179E6-2890-486F-B2F9-4F0EA74FA19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20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165123" y="527481"/>
            <a:ext cx="9896167" cy="1470025"/>
          </a:xfrm>
        </p:spPr>
        <p:txBody>
          <a:bodyPr/>
          <a:lstStyle/>
          <a:p>
            <a:r>
              <a:rPr lang="nb-NO" sz="3600" dirty="0" err="1" smtClean="0"/>
              <a:t>Quality</a:t>
            </a:r>
            <a:r>
              <a:rPr lang="nb-NO" sz="3600" dirty="0" smtClean="0"/>
              <a:t> </a:t>
            </a:r>
            <a:r>
              <a:rPr lang="nb-NO" sz="3600" dirty="0" err="1" smtClean="0"/>
              <a:t>of</a:t>
            </a:r>
            <a:r>
              <a:rPr lang="nb-NO" sz="3600" dirty="0" smtClean="0"/>
              <a:t> </a:t>
            </a:r>
            <a:r>
              <a:rPr lang="nb-NO" sz="3600" dirty="0" err="1" smtClean="0"/>
              <a:t>genetically</a:t>
            </a:r>
            <a:r>
              <a:rPr lang="nb-NO" sz="3600" dirty="0" smtClean="0"/>
              <a:t> </a:t>
            </a:r>
            <a:r>
              <a:rPr lang="nb-NO" sz="3600" dirty="0" err="1" smtClean="0"/>
              <a:t>modified</a:t>
            </a:r>
            <a:r>
              <a:rPr lang="nb-NO" sz="3600" dirty="0" smtClean="0"/>
              <a:t> </a:t>
            </a:r>
            <a:r>
              <a:rPr lang="nb-NO" sz="3600" dirty="0" err="1" smtClean="0"/>
              <a:t>soybeans</a:t>
            </a:r>
            <a:r>
              <a:rPr lang="nb-NO" sz="3600" dirty="0" smtClean="0"/>
              <a:t> </a:t>
            </a:r>
            <a:r>
              <a:rPr lang="nb-NO" sz="3200" dirty="0" smtClean="0"/>
              <a:t>–  </a:t>
            </a:r>
            <a:r>
              <a:rPr lang="nb-NO" sz="2400" dirty="0" err="1" smtClean="0"/>
              <a:t>substantially</a:t>
            </a:r>
            <a:r>
              <a:rPr lang="nb-NO" sz="2400" dirty="0" smtClean="0"/>
              <a:t> </a:t>
            </a:r>
            <a:r>
              <a:rPr lang="nb-NO" sz="2400" dirty="0" err="1" smtClean="0"/>
              <a:t>equivalent</a:t>
            </a:r>
            <a:r>
              <a:rPr lang="nb-NO" sz="2400" dirty="0" smtClean="0"/>
              <a:t> to </a:t>
            </a:r>
            <a:r>
              <a:rPr lang="nb-NO" sz="2400" dirty="0" err="1" smtClean="0"/>
              <a:t>conventional</a:t>
            </a:r>
            <a:r>
              <a:rPr lang="nb-NO" sz="2400" dirty="0" smtClean="0"/>
              <a:t> and </a:t>
            </a:r>
            <a:r>
              <a:rPr lang="nb-NO" sz="2400" dirty="0" err="1" smtClean="0"/>
              <a:t>organic</a:t>
            </a:r>
            <a:r>
              <a:rPr lang="nb-NO" sz="2400" dirty="0" smtClean="0"/>
              <a:t> </a:t>
            </a:r>
            <a:r>
              <a:rPr lang="nb-NO" sz="2400" dirty="0" err="1" smtClean="0"/>
              <a:t>soybeans</a:t>
            </a:r>
            <a:r>
              <a:rPr lang="nb-NO" sz="2400" dirty="0" smtClean="0"/>
              <a:t>?</a:t>
            </a:r>
            <a:endParaRPr lang="nb-NO" sz="2400" dirty="0"/>
          </a:p>
        </p:txBody>
      </p:sp>
      <p:sp>
        <p:nvSpPr>
          <p:cNvPr id="2051" name="TekstSylinder 2"/>
          <p:cNvSpPr txBox="1">
            <a:spLocks noChangeArrowheads="1"/>
          </p:cNvSpPr>
          <p:nvPr/>
        </p:nvSpPr>
        <p:spPr bwMode="auto">
          <a:xfrm>
            <a:off x="3287688" y="5310401"/>
            <a:ext cx="6191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Thomas Bøhn PhD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Research Professor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FFFFFF"/>
                </a:solidFill>
              </a:rPr>
              <a:t>GenØk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- Centre </a:t>
            </a:r>
            <a:r>
              <a:rPr lang="en-US" dirty="0">
                <a:solidFill>
                  <a:srgbClr val="FFFFFF"/>
                </a:solidFill>
              </a:rPr>
              <a:t>for Biosafety, </a:t>
            </a:r>
            <a:r>
              <a:rPr lang="en-US" dirty="0" err="1">
                <a:solidFill>
                  <a:srgbClr val="FFFFFF"/>
                </a:solidFill>
              </a:rPr>
              <a:t>Tromsø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smtClean="0">
                <a:solidFill>
                  <a:srgbClr val="FFFFFF"/>
                </a:solidFill>
              </a:rPr>
              <a:t>Norway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rgbClr val="FFFFFF"/>
                </a:solidFill>
              </a:rPr>
              <a:t>t</a:t>
            </a:r>
            <a:r>
              <a:rPr lang="en-US" u="sng" dirty="0" smtClean="0">
                <a:solidFill>
                  <a:srgbClr val="FFFFFF"/>
                </a:solidFill>
              </a:rPr>
              <a:t>homas@genok.org</a:t>
            </a:r>
            <a:endParaRPr lang="en-US" u="sng" dirty="0">
              <a:solidFill>
                <a:srgbClr val="FFFFFF"/>
              </a:solidFill>
            </a:endParaRPr>
          </a:p>
        </p:txBody>
      </p:sp>
      <p:pic>
        <p:nvPicPr>
          <p:cNvPr id="5" name="Picture 2" descr="Soy Beans and P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8" y="2277503"/>
            <a:ext cx="2760800" cy="24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skfood.com/images/8010-023-09for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498" y="2277503"/>
            <a:ext cx="3178750" cy="239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p.yimg.com/ib/th?id=HN.608043700274202561&amp;pid=15.1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25" y="2270881"/>
            <a:ext cx="3614386" cy="239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92" y="846138"/>
            <a:ext cx="10359616" cy="473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6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13792"/>
            <a:ext cx="8229600" cy="1143000"/>
          </a:xfrm>
        </p:spPr>
        <p:txBody>
          <a:bodyPr/>
          <a:lstStyle/>
          <a:p>
            <a:r>
              <a:rPr lang="nb-NO" sz="3200" dirty="0"/>
              <a:t>The global </a:t>
            </a:r>
            <a:r>
              <a:rPr lang="nb-NO" sz="3200" dirty="0" err="1"/>
              <a:t>number</a:t>
            </a:r>
            <a:r>
              <a:rPr lang="nb-NO" sz="3200" dirty="0"/>
              <a:t> 1 GM </a:t>
            </a:r>
            <a:r>
              <a:rPr lang="nb-NO" sz="3200" dirty="0" err="1"/>
              <a:t>trait</a:t>
            </a:r>
            <a:r>
              <a:rPr lang="nb-NO" sz="3200" dirty="0"/>
              <a:t> and plant</a:t>
            </a:r>
            <a:endParaRPr lang="en-US" sz="32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82763"/>
            <a:ext cx="8229600" cy="4525962"/>
          </a:xfrm>
        </p:spPr>
        <p:txBody>
          <a:bodyPr/>
          <a:lstStyle/>
          <a:p>
            <a:r>
              <a:rPr lang="en-GB" sz="2800" dirty="0">
                <a:solidFill>
                  <a:srgbClr val="FFFF99"/>
                </a:solidFill>
              </a:rPr>
              <a:t>RR GM soy </a:t>
            </a:r>
            <a:r>
              <a:rPr lang="en-GB" sz="2800" dirty="0"/>
              <a:t>is dominating world soy production (81 %)</a:t>
            </a:r>
          </a:p>
          <a:p>
            <a:r>
              <a:rPr lang="en-GB" sz="2800" dirty="0"/>
              <a:t>Sprayed with </a:t>
            </a:r>
            <a:r>
              <a:rPr lang="en-GB" sz="2800" dirty="0">
                <a:solidFill>
                  <a:srgbClr val="FFFF99"/>
                </a:solidFill>
              </a:rPr>
              <a:t>Roundup/glyphosate</a:t>
            </a:r>
            <a:r>
              <a:rPr lang="en-GB" sz="2800" dirty="0"/>
              <a:t> herbicides in the growing season</a:t>
            </a:r>
          </a:p>
          <a:p>
            <a:endParaRPr lang="en-GB" sz="2800" dirty="0"/>
          </a:p>
        </p:txBody>
      </p:sp>
      <p:pic>
        <p:nvPicPr>
          <p:cNvPr id="5122" name="Picture 2" descr="Soy Beans and P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4365105"/>
            <a:ext cx="2592288" cy="231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kfood.com/images/8010-023-09for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78" y="4467284"/>
            <a:ext cx="2543983" cy="19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p.yimg.com/ib/th?id=HN.608043700274202561&amp;pid=15.1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16" y="4460663"/>
            <a:ext cx="2884641" cy="19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6672264" y="2276476"/>
            <a:ext cx="1366837" cy="5762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82775" y="269776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Soy material for testing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1919536" y="2205039"/>
            <a:ext cx="3168650" cy="16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FFFFFF"/>
                </a:solidFill>
                <a:latin typeface="Verdana" pitchFamily="34" charset="0"/>
              </a:rPr>
              <a:t>Iowa farmers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FFFFFF"/>
                </a:solidFill>
                <a:latin typeface="Verdana" pitchFamily="34" charset="0"/>
              </a:rPr>
              <a:t>   (n=31)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FFFFFF"/>
              </a:solidFill>
              <a:latin typeface="Verdana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FFFFFF"/>
                </a:solidFill>
                <a:latin typeface="Verdana" pitchFamily="34" charset="0"/>
              </a:rPr>
              <a:t>GM		(n=10)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FFFFFF"/>
                </a:solidFill>
                <a:latin typeface="Verdana" pitchFamily="34" charset="0"/>
              </a:rPr>
              <a:t>Conv.	(n=10)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FFFFFF"/>
                </a:solidFill>
                <a:latin typeface="Verdana" pitchFamily="34" charset="0"/>
              </a:rPr>
              <a:t>Organic 	(n=11)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800" dirty="0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5051168" y="1810146"/>
            <a:ext cx="5293304" cy="3384376"/>
            <a:chOff x="-77886" y="1378420"/>
            <a:chExt cx="8237438" cy="5096915"/>
          </a:xfrm>
        </p:grpSpPr>
        <p:pic>
          <p:nvPicPr>
            <p:cNvPr id="7" name="Picture 2" descr="File:Iowa in United States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7886" y="1378420"/>
              <a:ext cx="8237438" cy="5096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 bwMode="auto">
            <a:xfrm>
              <a:off x="4195387" y="3112278"/>
              <a:ext cx="360039" cy="28803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2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5" t="20541" r="16771" b="4980"/>
          <a:stretch>
            <a:fillRect/>
          </a:stretch>
        </p:blipFill>
        <p:spPr bwMode="auto">
          <a:xfrm>
            <a:off x="3403601" y="1409700"/>
            <a:ext cx="57308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6" y="274638"/>
            <a:ext cx="8583613" cy="1143000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rgbClr val="0070C0"/>
                </a:solidFill>
              </a:rPr>
              <a:t>Glyphosate and AMPA in soybeans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839" y="1700213"/>
            <a:ext cx="1247775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839" y="2565400"/>
            <a:ext cx="11763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48526" y="2554115"/>
            <a:ext cx="1655763" cy="310673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008438" y="4568825"/>
            <a:ext cx="489585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944" name="TextBox 6"/>
          <p:cNvSpPr txBox="1">
            <a:spLocks noChangeArrowheads="1"/>
          </p:cNvSpPr>
          <p:nvPr/>
        </p:nvSpPr>
        <p:spPr bwMode="auto">
          <a:xfrm>
            <a:off x="9134476" y="3762375"/>
            <a:ext cx="15335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FF0000"/>
                </a:solidFill>
              </a:rPr>
              <a:t>“Extreme levels and far higher than those typically found” </a:t>
            </a:r>
            <a:r>
              <a:rPr lang="en-GB" sz="1400">
                <a:solidFill>
                  <a:srgbClr val="000000"/>
                </a:solidFill>
              </a:rPr>
              <a:t>(Monsanto 2011)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543926" y="4568825"/>
            <a:ext cx="50482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035842" y="4677667"/>
            <a:ext cx="791418" cy="98070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88242" y="1700213"/>
            <a:ext cx="791418" cy="28423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008438" y="5667295"/>
            <a:ext cx="48958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3"/>
          <p:cNvSpPr txBox="1">
            <a:spLocks noChangeArrowheads="1"/>
          </p:cNvSpPr>
          <p:nvPr/>
        </p:nvSpPr>
        <p:spPr bwMode="auto">
          <a:xfrm>
            <a:off x="3935414" y="6516688"/>
            <a:ext cx="417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From Bøhn et al. 2014 </a:t>
            </a:r>
            <a:r>
              <a:rPr lang="en-GB" i="1" dirty="0">
                <a:solidFill>
                  <a:srgbClr val="000000"/>
                </a:solidFill>
              </a:rPr>
              <a:t>Food Chemistry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2986" y="5131386"/>
            <a:ext cx="2167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solidFill>
                  <a:srgbClr val="000000"/>
                </a:solidFill>
              </a:rPr>
              <a:t>(</a:t>
            </a:r>
            <a:r>
              <a:rPr lang="nb-NO" sz="1600" dirty="0" err="1">
                <a:solidFill>
                  <a:srgbClr val="000000"/>
                </a:solidFill>
              </a:rPr>
              <a:t>below</a:t>
            </a:r>
            <a:r>
              <a:rPr lang="nb-NO" sz="1600" dirty="0">
                <a:solidFill>
                  <a:srgbClr val="000000"/>
                </a:solidFill>
              </a:rPr>
              <a:t> </a:t>
            </a:r>
            <a:r>
              <a:rPr lang="nb-NO" sz="1600" dirty="0" err="1">
                <a:solidFill>
                  <a:srgbClr val="000000"/>
                </a:solidFill>
              </a:rPr>
              <a:t>detection</a:t>
            </a:r>
            <a:r>
              <a:rPr lang="nb-NO" sz="1600" dirty="0">
                <a:solidFill>
                  <a:srgbClr val="000000"/>
                </a:solidFill>
              </a:rPr>
              <a:t> limit)</a:t>
            </a:r>
          </a:p>
        </p:txBody>
      </p:sp>
    </p:spTree>
    <p:extLst>
      <p:ext uri="{BB962C8B-B14F-4D97-AF65-F5344CB8AC3E}">
        <p14:creationId xmlns:p14="http://schemas.microsoft.com/office/powerpoint/2010/main" val="399774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b-NO" dirty="0" smtClean="0"/>
              <a:t>Herbicides used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nb-NO" smtClean="0"/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484784"/>
            <a:ext cx="7855162" cy="496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3" name="TextBox 3"/>
          <p:cNvSpPr txBox="1">
            <a:spLocks noChangeArrowheads="1"/>
          </p:cNvSpPr>
          <p:nvPr/>
        </p:nvSpPr>
        <p:spPr bwMode="auto">
          <a:xfrm>
            <a:off x="5808663" y="5332413"/>
            <a:ext cx="1505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nb-NO" dirty="0" smtClean="0">
                <a:solidFill>
                  <a:srgbClr val="000000"/>
                </a:solidFill>
              </a:rPr>
              <a:t>(not allowed)</a:t>
            </a:r>
            <a:endParaRPr lang="en-GB" altLang="nb-NO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5560" y="3212976"/>
            <a:ext cx="7855162" cy="1512168"/>
          </a:xfrm>
          <a:prstGeom prst="rect">
            <a:avLst/>
          </a:prstGeom>
          <a:solidFill>
            <a:srgbClr val="DFBFDA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5560" y="1669635"/>
            <a:ext cx="7855162" cy="1512168"/>
          </a:xfrm>
          <a:prstGeom prst="rect">
            <a:avLst/>
          </a:prstGeom>
          <a:solidFill>
            <a:srgbClr val="F9071E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TekstSylinder 3"/>
          <p:cNvSpPr txBox="1">
            <a:spLocks noChangeArrowheads="1"/>
          </p:cNvSpPr>
          <p:nvPr/>
        </p:nvSpPr>
        <p:spPr bwMode="auto">
          <a:xfrm>
            <a:off x="4367808" y="6542436"/>
            <a:ext cx="3724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FFFF"/>
                </a:solidFill>
              </a:rPr>
              <a:t>(Bøhn et al. 2014 </a:t>
            </a:r>
            <a:r>
              <a:rPr lang="en-GB" i="1" dirty="0">
                <a:solidFill>
                  <a:srgbClr val="FFFFFF"/>
                </a:solidFill>
              </a:rPr>
              <a:t>Food Chemistry)</a:t>
            </a:r>
          </a:p>
        </p:txBody>
      </p:sp>
    </p:spTree>
    <p:extLst>
      <p:ext uri="{BB962C8B-B14F-4D97-AF65-F5344CB8AC3E}">
        <p14:creationId xmlns:p14="http://schemas.microsoft.com/office/powerpoint/2010/main" val="19297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/>
          <a:lstStyle/>
          <a:p>
            <a:r>
              <a:rPr lang="en-GB" dirty="0" smtClean="0"/>
              <a:t>Elemental composition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66" y="1079550"/>
            <a:ext cx="6238078" cy="573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104032" y="1732356"/>
            <a:ext cx="5928112" cy="3449112"/>
            <a:chOff x="1580032" y="1732356"/>
            <a:chExt cx="5928112" cy="3449112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1580032" y="1732356"/>
              <a:ext cx="5904656" cy="0"/>
            </a:xfrm>
            <a:prstGeom prst="line">
              <a:avLst/>
            </a:prstGeom>
            <a:solidFill>
              <a:srgbClr val="4D4D4D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587304" y="4684684"/>
              <a:ext cx="5904656" cy="0"/>
            </a:xfrm>
            <a:prstGeom prst="line">
              <a:avLst/>
            </a:prstGeom>
            <a:solidFill>
              <a:srgbClr val="4D4D4D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603488" y="5181468"/>
              <a:ext cx="5904656" cy="0"/>
            </a:xfrm>
            <a:prstGeom prst="line">
              <a:avLst/>
            </a:prstGeom>
            <a:solidFill>
              <a:srgbClr val="4D4D4D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656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575720" y="1370082"/>
            <a:ext cx="5112568" cy="39311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0"/>
          <a:stretch/>
        </p:blipFill>
        <p:spPr bwMode="auto">
          <a:xfrm>
            <a:off x="3575720" y="1196752"/>
            <a:ext cx="4752528" cy="4205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Substantially different!</a:t>
            </a:r>
            <a:endParaRPr lang="en-GB" dirty="0"/>
          </a:p>
        </p:txBody>
      </p:sp>
      <p:grpSp>
        <p:nvGrpSpPr>
          <p:cNvPr id="3" name="Group 3"/>
          <p:cNvGrpSpPr/>
          <p:nvPr/>
        </p:nvGrpSpPr>
        <p:grpSpPr>
          <a:xfrm>
            <a:off x="4079776" y="2322719"/>
            <a:ext cx="3983896" cy="1625975"/>
            <a:chOff x="2915816" y="2754766"/>
            <a:chExt cx="3983896" cy="1625975"/>
          </a:xfrm>
        </p:grpSpPr>
        <p:sp>
          <p:nvSpPr>
            <p:cNvPr id="7" name="Oval 6"/>
            <p:cNvSpPr/>
            <p:nvPr/>
          </p:nvSpPr>
          <p:spPr bwMode="auto">
            <a:xfrm>
              <a:off x="3491880" y="3732669"/>
              <a:ext cx="679620" cy="6480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915816" y="2754766"/>
              <a:ext cx="915874" cy="89025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891600" y="2933036"/>
              <a:ext cx="1008112" cy="9957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351584" y="554881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99"/>
                </a:solidFill>
              </a:rPr>
              <a:t>Discriminant analysis for GM, conventional and organic soy samples based on 35 variables </a:t>
            </a:r>
            <a:r>
              <a:rPr lang="en-US" sz="1400" dirty="0">
                <a:solidFill>
                  <a:srgbClr val="FFFF99"/>
                </a:solidFill>
              </a:rPr>
              <a:t>(Glyphosate/AMPA residues are not included)</a:t>
            </a:r>
            <a:endParaRPr lang="en-GB" sz="1400" dirty="0">
              <a:solidFill>
                <a:srgbClr val="FFFF99"/>
              </a:solidFill>
            </a:endParaRPr>
          </a:p>
        </p:txBody>
      </p:sp>
      <p:sp>
        <p:nvSpPr>
          <p:cNvPr id="12" name="TekstSylinder 3"/>
          <p:cNvSpPr txBox="1">
            <a:spLocks noChangeArrowheads="1"/>
          </p:cNvSpPr>
          <p:nvPr/>
        </p:nvSpPr>
        <p:spPr bwMode="auto">
          <a:xfrm>
            <a:off x="3935414" y="6516688"/>
            <a:ext cx="417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From Bøhn et al. 2014 </a:t>
            </a:r>
            <a:r>
              <a:rPr lang="en-GB" i="1" dirty="0">
                <a:solidFill>
                  <a:srgbClr val="FFFFFF"/>
                </a:solidFill>
              </a:rPr>
              <a:t>Food Chemistry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Negative effects in food?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19536" y="1600201"/>
            <a:ext cx="4038600" cy="4525963"/>
          </a:xfrm>
        </p:spPr>
        <p:txBody>
          <a:bodyPr/>
          <a:lstStyle/>
          <a:p>
            <a:r>
              <a:rPr lang="en-GB" sz="2400" dirty="0"/>
              <a:t>In </a:t>
            </a:r>
            <a:r>
              <a:rPr lang="en-GB" sz="2400" i="1" dirty="0"/>
              <a:t>Daphnia magna</a:t>
            </a:r>
            <a:r>
              <a:rPr lang="en-GB" sz="2400" dirty="0"/>
              <a:t> model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0.05 – 1.35 mg/L of glyphosate give negative effects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05872" y="1600201"/>
            <a:ext cx="4038600" cy="4525963"/>
          </a:xfrm>
        </p:spPr>
        <p:txBody>
          <a:bodyPr/>
          <a:lstStyle/>
          <a:p>
            <a:r>
              <a:rPr lang="en-GB" sz="2400" dirty="0"/>
              <a:t>In food and feed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9.0 mg/kg of glyphosate residues in GM soybeans on the market</a:t>
            </a:r>
          </a:p>
        </p:txBody>
      </p:sp>
      <p:pic>
        <p:nvPicPr>
          <p:cNvPr id="3" name="Picture 15" descr="D magna w eggs utsnitt f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3717033"/>
            <a:ext cx="1872208" cy="25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717032"/>
            <a:ext cx="281537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5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Feeding experiments in Daphnia: </a:t>
            </a:r>
            <a:br>
              <a:rPr lang="en-GB" sz="3600" dirty="0"/>
            </a:br>
            <a:r>
              <a:rPr lang="en-GB" sz="3600" dirty="0"/>
              <a:t>Organic soy superior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kstSylinder 3"/>
          <p:cNvSpPr txBox="1">
            <a:spLocks noChangeArrowheads="1"/>
          </p:cNvSpPr>
          <p:nvPr/>
        </p:nvSpPr>
        <p:spPr bwMode="auto">
          <a:xfrm>
            <a:off x="4698906" y="6516688"/>
            <a:ext cx="26340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(From Bøhn et al. </a:t>
            </a:r>
            <a:r>
              <a:rPr lang="en-GB" dirty="0" smtClean="0">
                <a:solidFill>
                  <a:srgbClr val="FFFFFF"/>
                </a:solidFill>
              </a:rPr>
              <a:t>2016)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1" y="1756497"/>
            <a:ext cx="5524297" cy="4568245"/>
          </a:xfrm>
          <a:prstGeom prst="rect">
            <a:avLst/>
          </a:prstGeom>
        </p:spPr>
      </p:pic>
      <p:pic>
        <p:nvPicPr>
          <p:cNvPr id="7" name="Picture 15" descr="D magna w eggs utsnitt 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285" y="2852936"/>
            <a:ext cx="1230206" cy="16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2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85800"/>
            <a:ext cx="8229600" cy="1143000"/>
          </a:xfrm>
        </p:spPr>
        <p:txBody>
          <a:bodyPr/>
          <a:lstStyle/>
          <a:p>
            <a:r>
              <a:rPr lang="en-GB" dirty="0" smtClean="0"/>
              <a:t>Differences in survival</a:t>
            </a:r>
            <a:br>
              <a:rPr lang="en-GB" dirty="0" smtClean="0"/>
            </a:br>
            <a:r>
              <a:rPr lang="en-GB" dirty="0" smtClean="0"/>
              <a:t>(raw soy)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21" y="2204865"/>
            <a:ext cx="8964488" cy="249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3"/>
          <p:cNvSpPr txBox="1">
            <a:spLocks noChangeArrowheads="1"/>
          </p:cNvSpPr>
          <p:nvPr/>
        </p:nvSpPr>
        <p:spPr bwMode="auto">
          <a:xfrm>
            <a:off x="3935413" y="6516688"/>
            <a:ext cx="4775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From Cuhra et al. 2014 </a:t>
            </a:r>
            <a:r>
              <a:rPr lang="en-GB" i="1" dirty="0">
                <a:solidFill>
                  <a:srgbClr val="FFFFFF"/>
                </a:solidFill>
              </a:rPr>
              <a:t>Aquaculture Nutrition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2184" y="263691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B050"/>
                </a:solidFill>
              </a:rPr>
              <a:t>--- Organic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40217" y="371703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0000"/>
                </a:solidFill>
              </a:rPr>
              <a:t>--- GM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33359" y="3347700"/>
            <a:ext cx="106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>
                    <a:lumMod val="65000"/>
                    <a:lumOff val="35000"/>
                  </a:srgbClr>
                </a:solidFill>
              </a:rPr>
              <a:t>--- Conv.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67808" y="249289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B050"/>
                </a:solidFill>
              </a:rPr>
              <a:t>--- Organic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7809" y="292494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0000"/>
                </a:solidFill>
              </a:rPr>
              <a:t>--- GM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67808" y="2708920"/>
            <a:ext cx="106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>
                    <a:lumMod val="65000"/>
                    <a:lumOff val="35000"/>
                  </a:srgbClr>
                </a:solidFill>
              </a:rPr>
              <a:t>--- Conv.</a:t>
            </a:r>
          </a:p>
        </p:txBody>
      </p:sp>
    </p:spTree>
    <p:extLst>
      <p:ext uri="{BB962C8B-B14F-4D97-AF65-F5344CB8AC3E}">
        <p14:creationId xmlns:p14="http://schemas.microsoft.com/office/powerpoint/2010/main" val="17375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What is the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3600" dirty="0"/>
              <a:t>“Substantial Equivalence Principle”?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72817"/>
            <a:ext cx="8229600" cy="4525963"/>
          </a:xfrm>
        </p:spPr>
        <p:txBody>
          <a:bodyPr/>
          <a:lstStyle/>
          <a:p>
            <a:r>
              <a:rPr lang="en-GB" dirty="0" smtClean="0"/>
              <a:t>Testing by the product owner</a:t>
            </a:r>
          </a:p>
          <a:p>
            <a:pPr marL="914400" lvl="1" indent="-514350"/>
            <a:r>
              <a:rPr lang="en-GB" dirty="0" smtClean="0"/>
              <a:t>Measurements of </a:t>
            </a:r>
            <a:r>
              <a:rPr lang="en-GB" dirty="0" smtClean="0">
                <a:solidFill>
                  <a:srgbClr val="FFFF00"/>
                </a:solidFill>
              </a:rPr>
              <a:t>compositional elements</a:t>
            </a:r>
          </a:p>
          <a:p>
            <a:pPr marL="1314450" lvl="2" indent="-514350"/>
            <a:r>
              <a:rPr lang="en-GB" dirty="0" smtClean="0"/>
              <a:t>Nutrients</a:t>
            </a:r>
          </a:p>
          <a:p>
            <a:pPr marL="1771650" lvl="3" indent="-514350"/>
            <a:r>
              <a:rPr lang="en-GB" dirty="0" smtClean="0"/>
              <a:t>Amino acids</a:t>
            </a:r>
          </a:p>
          <a:p>
            <a:pPr marL="1771650" lvl="3" indent="-514350"/>
            <a:r>
              <a:rPr lang="en-GB" dirty="0" smtClean="0"/>
              <a:t>Fatty acids</a:t>
            </a:r>
          </a:p>
          <a:p>
            <a:pPr marL="1771650" lvl="3" indent="-514350"/>
            <a:r>
              <a:rPr lang="en-GB" dirty="0" smtClean="0"/>
              <a:t>Protein</a:t>
            </a:r>
          </a:p>
          <a:p>
            <a:pPr marL="1771650" lvl="3" indent="-514350"/>
            <a:r>
              <a:rPr lang="en-GB" dirty="0" smtClean="0"/>
              <a:t>Carbohydrates</a:t>
            </a:r>
          </a:p>
          <a:p>
            <a:pPr marL="1771650" lvl="3" indent="-514350"/>
            <a:r>
              <a:rPr lang="en-GB" dirty="0" smtClean="0"/>
              <a:t>Fibre</a:t>
            </a:r>
          </a:p>
          <a:p>
            <a:pPr marL="1771650" lvl="3" indent="-514350"/>
            <a:r>
              <a:rPr lang="en-GB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5145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6" y="274638"/>
            <a:ext cx="8583613" cy="1143000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rgbClr val="0070C0"/>
                </a:solidFill>
              </a:rPr>
              <a:t>More glyphosate in soybeans </a:t>
            </a:r>
            <a:br>
              <a:rPr lang="en-GB" sz="3600" dirty="0">
                <a:solidFill>
                  <a:srgbClr val="0070C0"/>
                </a:solidFill>
              </a:rPr>
            </a:br>
            <a:r>
              <a:rPr lang="en-GB" sz="3600" dirty="0">
                <a:solidFill>
                  <a:srgbClr val="0070C0"/>
                </a:solidFill>
              </a:rPr>
              <a:t>– delayed reproduction</a:t>
            </a:r>
          </a:p>
        </p:txBody>
      </p:sp>
      <p:pic>
        <p:nvPicPr>
          <p:cNvPr id="13" name="Picture 15" descr="D magna w eggs utsnitt f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991" y="2564904"/>
            <a:ext cx="1230206" cy="16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G5066" descr="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96" y="1473216"/>
            <a:ext cx="4869160" cy="49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00057" y="1733908"/>
            <a:ext cx="1238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R</a:t>
            </a:r>
            <a:r>
              <a:rPr lang="en-GB" baseline="30000" dirty="0">
                <a:solidFill>
                  <a:srgbClr val="000000"/>
                </a:solidFill>
              </a:rPr>
              <a:t>2</a:t>
            </a:r>
            <a:r>
              <a:rPr lang="en-GB" dirty="0">
                <a:solidFill>
                  <a:srgbClr val="000000"/>
                </a:solidFill>
              </a:rPr>
              <a:t> = 5.3%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P  = 0.005</a:t>
            </a:r>
          </a:p>
        </p:txBody>
      </p:sp>
      <p:sp>
        <p:nvSpPr>
          <p:cNvPr id="6" name="TekstSylinder 3"/>
          <p:cNvSpPr txBox="1">
            <a:spLocks noChangeArrowheads="1"/>
          </p:cNvSpPr>
          <p:nvPr/>
        </p:nvSpPr>
        <p:spPr bwMode="auto">
          <a:xfrm>
            <a:off x="8358059" y="6485373"/>
            <a:ext cx="21082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(Cuhra et al. </a:t>
            </a:r>
            <a:r>
              <a:rPr lang="en-GB" dirty="0" smtClean="0">
                <a:solidFill>
                  <a:srgbClr val="000000"/>
                </a:solidFill>
              </a:rPr>
              <a:t>2015)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6" y="274638"/>
            <a:ext cx="8583613" cy="1143000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rgbClr val="0070C0"/>
                </a:solidFill>
              </a:rPr>
              <a:t>High glyphosate in soybeans </a:t>
            </a:r>
            <a:br>
              <a:rPr lang="en-GB" sz="3600" dirty="0">
                <a:solidFill>
                  <a:srgbClr val="0070C0"/>
                </a:solidFill>
              </a:rPr>
            </a:br>
            <a:r>
              <a:rPr lang="en-GB" sz="3600" dirty="0">
                <a:solidFill>
                  <a:srgbClr val="0070C0"/>
                </a:solidFill>
              </a:rPr>
              <a:t>– reduced life span</a:t>
            </a:r>
          </a:p>
        </p:txBody>
      </p:sp>
      <p:pic>
        <p:nvPicPr>
          <p:cNvPr id="13" name="Picture 15" descr="D magna w eggs utsnitt f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991" y="2564904"/>
            <a:ext cx="1230206" cy="16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/>
          <a:stretch/>
        </p:blipFill>
        <p:spPr bwMode="auto">
          <a:xfrm>
            <a:off x="3647729" y="1484784"/>
            <a:ext cx="447465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1639830" y="3541270"/>
            <a:ext cx="3119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Expected longevity (days)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8694" y="5857528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Low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1945" y="5857528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Medium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51200" y="5857528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High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4272" y="6268670"/>
            <a:ext cx="223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</a:rPr>
              <a:t>Gly</a:t>
            </a:r>
            <a:r>
              <a:rPr lang="en-GB" dirty="0">
                <a:solidFill>
                  <a:srgbClr val="000000"/>
                </a:solidFill>
              </a:rPr>
              <a:t> + </a:t>
            </a:r>
            <a:r>
              <a:rPr lang="en-GB" dirty="0" err="1">
                <a:solidFill>
                  <a:srgbClr val="000000"/>
                </a:solidFill>
              </a:rPr>
              <a:t>Ampa</a:t>
            </a:r>
            <a:r>
              <a:rPr lang="en-GB" dirty="0">
                <a:solidFill>
                  <a:srgbClr val="000000"/>
                </a:solidFill>
              </a:rPr>
              <a:t> (mg/kg)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88089" y="3068960"/>
            <a:ext cx="1003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>
                <a:solidFill>
                  <a:srgbClr val="FF0000"/>
                </a:solidFill>
              </a:rPr>
              <a:t>**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P&lt;0.01</a:t>
            </a:r>
          </a:p>
        </p:txBody>
      </p:sp>
      <p:sp>
        <p:nvSpPr>
          <p:cNvPr id="12" name="TekstSylinder 3"/>
          <p:cNvSpPr txBox="1">
            <a:spLocks noChangeArrowheads="1"/>
          </p:cNvSpPr>
          <p:nvPr/>
        </p:nvSpPr>
        <p:spPr bwMode="auto">
          <a:xfrm>
            <a:off x="8358059" y="6485373"/>
            <a:ext cx="21082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(Cuhra et al. </a:t>
            </a:r>
            <a:r>
              <a:rPr lang="en-GB" dirty="0" smtClean="0">
                <a:solidFill>
                  <a:srgbClr val="000000"/>
                </a:solidFill>
              </a:rPr>
              <a:t>2015)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1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b-NO" sz="3600" dirty="0"/>
              <a:t>How much glyphosate is </a:t>
            </a:r>
            <a:r>
              <a:rPr lang="en-GB" altLang="nb-NO" sz="3600" dirty="0" smtClean="0"/>
              <a:t>used globally?</a:t>
            </a:r>
            <a:endParaRPr lang="en-GB" altLang="nb-NO" sz="3600" dirty="0"/>
          </a:p>
        </p:txBody>
      </p:sp>
      <p:sp>
        <p:nvSpPr>
          <p:cNvPr id="14339" name="Plassholder for innhold 2"/>
          <p:cNvSpPr>
            <a:spLocks noGrp="1"/>
          </p:cNvSpPr>
          <p:nvPr>
            <p:ph idx="1"/>
          </p:nvPr>
        </p:nvSpPr>
        <p:spPr>
          <a:xfrm>
            <a:off x="1847528" y="1600201"/>
            <a:ext cx="2736304" cy="4525963"/>
          </a:xfrm>
        </p:spPr>
        <p:txBody>
          <a:bodyPr/>
          <a:lstStyle/>
          <a:p>
            <a:r>
              <a:rPr lang="en-GB" altLang="nb-NO" sz="2400" dirty="0"/>
              <a:t>About 1 mill tonnes produced / year</a:t>
            </a:r>
          </a:p>
          <a:p>
            <a:r>
              <a:rPr lang="en-GB" altLang="nb-NO" sz="2400" dirty="0"/>
              <a:t>Equals about 1 mill cars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47529" y="1268761"/>
            <a:ext cx="8444235" cy="7046243"/>
            <a:chOff x="323528" y="1268760"/>
            <a:chExt cx="8444235" cy="7046243"/>
          </a:xfrm>
        </p:grpSpPr>
        <p:pic>
          <p:nvPicPr>
            <p:cNvPr id="4098" name="Picture 2" descr="http://www.worldatlasbook.com/images/maps/europe-map-countries-capital-printabl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75694" y="1268760"/>
              <a:ext cx="3096344" cy="5409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0" name="Bild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688" y="1484313"/>
              <a:ext cx="2124075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323528" y="1458686"/>
              <a:ext cx="5760640" cy="6856317"/>
              <a:chOff x="323528" y="1458686"/>
              <a:chExt cx="5760640" cy="685631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355976" y="1458686"/>
                <a:ext cx="1728192" cy="2618386"/>
                <a:chOff x="4355976" y="1458686"/>
                <a:chExt cx="1728192" cy="2618386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4355976" y="1458686"/>
                  <a:ext cx="1728192" cy="2546378"/>
                </a:xfrm>
                <a:custGeom>
                  <a:avLst/>
                  <a:gdLst>
                    <a:gd name="connsiteX0" fmla="*/ 1785257 w 1785257"/>
                    <a:gd name="connsiteY0" fmla="*/ 0 h 2492828"/>
                    <a:gd name="connsiteX1" fmla="*/ 685800 w 1785257"/>
                    <a:gd name="connsiteY1" fmla="*/ 1034143 h 2492828"/>
                    <a:gd name="connsiteX2" fmla="*/ 0 w 1785257"/>
                    <a:gd name="connsiteY2" fmla="*/ 2492828 h 2492828"/>
                    <a:gd name="connsiteX3" fmla="*/ 0 w 1785257"/>
                    <a:gd name="connsiteY3" fmla="*/ 2492828 h 2492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85257" h="2492828">
                      <a:moveTo>
                        <a:pt x="1785257" y="0"/>
                      </a:moveTo>
                      <a:cubicBezTo>
                        <a:pt x="1384300" y="309336"/>
                        <a:pt x="983343" y="618672"/>
                        <a:pt x="685800" y="1034143"/>
                      </a:cubicBezTo>
                      <a:cubicBezTo>
                        <a:pt x="388257" y="1449614"/>
                        <a:pt x="0" y="2492828"/>
                        <a:pt x="0" y="2492828"/>
                      </a:cubicBezTo>
                      <a:lnTo>
                        <a:pt x="0" y="2492828"/>
                      </a:lnTo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4" name="Straight Arrow Connector 3"/>
                <p:cNvCxnSpPr/>
                <p:nvPr/>
              </p:nvCxnSpPr>
              <p:spPr>
                <a:xfrm flipH="1">
                  <a:off x="4355976" y="3789040"/>
                  <a:ext cx="72008" cy="288032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Plassholder for innhold 2"/>
              <p:cNvSpPr txBox="1">
                <a:spLocks/>
              </p:cNvSpPr>
              <p:nvPr/>
            </p:nvSpPr>
            <p:spPr bwMode="auto">
              <a:xfrm>
                <a:off x="323528" y="3789040"/>
                <a:ext cx="2736304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FFFFCC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rgbClr val="FFFFCC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FFFFCC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FFFFCC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CC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CC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CC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CC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CC"/>
                    </a:solidFill>
                    <a:latin typeface="+mn-lt"/>
                    <a:cs typeface="+mn-cs"/>
                  </a:defRPr>
                </a:lvl9pPr>
              </a:lstStyle>
              <a:p>
                <a:r>
                  <a:rPr lang="en-GB" altLang="nb-NO" sz="2400" kern="0" dirty="0"/>
                  <a:t>…i.e. a quadruple cue along Norway</a:t>
                </a:r>
              </a:p>
            </p:txBody>
          </p:sp>
        </p:grpSp>
      </p:grpSp>
      <p:sp>
        <p:nvSpPr>
          <p:cNvPr id="17" name="Plassholder for innhold 2"/>
          <p:cNvSpPr txBox="1">
            <a:spLocks/>
          </p:cNvSpPr>
          <p:nvPr/>
        </p:nvSpPr>
        <p:spPr bwMode="auto">
          <a:xfrm>
            <a:off x="1847528" y="5095726"/>
            <a:ext cx="273630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CC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CC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CC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GB" altLang="nb-NO" sz="2400" kern="0" dirty="0"/>
          </a:p>
        </p:txBody>
      </p:sp>
    </p:spTree>
    <p:extLst>
      <p:ext uri="{BB962C8B-B14F-4D97-AF65-F5344CB8AC3E}">
        <p14:creationId xmlns:p14="http://schemas.microsoft.com/office/powerpoint/2010/main" val="194585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Fate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glyphosate</a:t>
            </a:r>
            <a:endParaRPr lang="nb-NO" dirty="0"/>
          </a:p>
        </p:txBody>
      </p:sp>
      <p:pic>
        <p:nvPicPr>
          <p:cNvPr id="4" name="Picture 4" descr="fly spray pesticider m fol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8252" y="1600201"/>
            <a:ext cx="63354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431704" y="3791173"/>
            <a:ext cx="4115294" cy="2363098"/>
            <a:chOff x="1907704" y="3791173"/>
            <a:chExt cx="4115294" cy="2363098"/>
          </a:xfrm>
        </p:grpSpPr>
        <p:sp>
          <p:nvSpPr>
            <p:cNvPr id="6" name="Oval 5"/>
            <p:cNvSpPr/>
            <p:nvPr/>
          </p:nvSpPr>
          <p:spPr>
            <a:xfrm>
              <a:off x="3851920" y="3791173"/>
              <a:ext cx="864096" cy="57393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907704" y="4581128"/>
              <a:ext cx="4115294" cy="1573143"/>
              <a:chOff x="1907704" y="4581128"/>
              <a:chExt cx="4115294" cy="15731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907704" y="4953942"/>
                <a:ext cx="411529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b-NO" dirty="0" err="1">
                    <a:solidFill>
                      <a:srgbClr val="FFFFFF"/>
                    </a:solidFill>
                  </a:rPr>
                  <a:t>Weeds</a:t>
                </a:r>
                <a:endParaRPr lang="nb-NO" dirty="0">
                  <a:solidFill>
                    <a:srgbClr val="FF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b-NO" dirty="0">
                    <a:solidFill>
                      <a:srgbClr val="FFFFFF"/>
                    </a:solidFill>
                  </a:rPr>
                  <a:t>Non-target </a:t>
                </a:r>
                <a:r>
                  <a:rPr lang="nb-NO" dirty="0" err="1">
                    <a:solidFill>
                      <a:srgbClr val="FFFFFF"/>
                    </a:solidFill>
                  </a:rPr>
                  <a:t>organisms</a:t>
                </a:r>
                <a:endParaRPr lang="nb-NO" dirty="0">
                  <a:solidFill>
                    <a:srgbClr val="FF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b-NO" dirty="0" err="1">
                    <a:solidFill>
                      <a:srgbClr val="FFFFFF"/>
                    </a:solidFill>
                  </a:rPr>
                  <a:t>Terrestrial</a:t>
                </a:r>
                <a:r>
                  <a:rPr lang="nb-NO" dirty="0">
                    <a:solidFill>
                      <a:srgbClr val="FFFFFF"/>
                    </a:solidFill>
                  </a:rPr>
                  <a:t>, </a:t>
                </a:r>
                <a:r>
                  <a:rPr lang="nb-NO" dirty="0" err="1">
                    <a:solidFill>
                      <a:srgbClr val="FFFFFF"/>
                    </a:solidFill>
                  </a:rPr>
                  <a:t>soil</a:t>
                </a:r>
                <a:r>
                  <a:rPr lang="nb-NO" dirty="0">
                    <a:solidFill>
                      <a:srgbClr val="FFFFFF"/>
                    </a:solidFill>
                  </a:rPr>
                  <a:t>, </a:t>
                </a:r>
                <a:r>
                  <a:rPr lang="nb-NO" dirty="0" err="1">
                    <a:solidFill>
                      <a:srgbClr val="FFFFFF"/>
                    </a:solidFill>
                  </a:rPr>
                  <a:t>aquatic</a:t>
                </a:r>
                <a:r>
                  <a:rPr lang="nb-NO" dirty="0">
                    <a:solidFill>
                      <a:srgbClr val="FFFFFF"/>
                    </a:solidFill>
                  </a:rPr>
                  <a:t> </a:t>
                </a:r>
                <a:r>
                  <a:rPr lang="nb-NO" dirty="0" err="1">
                    <a:solidFill>
                      <a:srgbClr val="FFFFFF"/>
                    </a:solidFill>
                  </a:rPr>
                  <a:t>ecosystems</a:t>
                </a:r>
                <a:endParaRPr lang="nb-NO" dirty="0">
                  <a:solidFill>
                    <a:srgbClr val="FFFF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b-NO" dirty="0">
                    <a:solidFill>
                      <a:srgbClr val="FFFFFF"/>
                    </a:solidFill>
                  </a:rPr>
                  <a:t>HT GM </a:t>
                </a:r>
                <a:r>
                  <a:rPr lang="nb-NO" dirty="0" err="1">
                    <a:solidFill>
                      <a:srgbClr val="FFFFFF"/>
                    </a:solidFill>
                  </a:rPr>
                  <a:t>crops</a:t>
                </a:r>
                <a:endParaRPr lang="nb-NO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565306" y="4581128"/>
                <a:ext cx="28488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 err="1">
                    <a:solidFill>
                      <a:srgbClr val="FFFFFF"/>
                    </a:solidFill>
                  </a:rPr>
                  <a:t>Exposed</a:t>
                </a:r>
                <a:r>
                  <a:rPr lang="nb-NO" sz="2000" dirty="0">
                    <a:solidFill>
                      <a:srgbClr val="FFFFFF"/>
                    </a:solidFill>
                  </a:rPr>
                  <a:t> to </a:t>
                </a:r>
                <a:r>
                  <a:rPr lang="nb-NO" sz="2000" dirty="0" err="1">
                    <a:solidFill>
                      <a:srgbClr val="FFFFFF"/>
                    </a:solidFill>
                  </a:rPr>
                  <a:t>glyphosate</a:t>
                </a:r>
                <a:r>
                  <a:rPr lang="nb-NO" sz="2000" dirty="0">
                    <a:solidFill>
                      <a:srgbClr val="FFFFFF"/>
                    </a:solidFill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032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b-NO" sz="3600" dirty="0"/>
              <a:t>How much glyphosate in food/feed?</a:t>
            </a:r>
          </a:p>
        </p:txBody>
      </p:sp>
      <p:sp>
        <p:nvSpPr>
          <p:cNvPr id="14339" name="Plassholder for innhold 2"/>
          <p:cNvSpPr>
            <a:spLocks noGrp="1"/>
          </p:cNvSpPr>
          <p:nvPr>
            <p:ph idx="1"/>
          </p:nvPr>
        </p:nvSpPr>
        <p:spPr>
          <a:xfrm>
            <a:off x="1981200" y="1783358"/>
            <a:ext cx="7715200" cy="4525963"/>
          </a:xfrm>
        </p:spPr>
        <p:txBody>
          <a:bodyPr/>
          <a:lstStyle/>
          <a:p>
            <a:r>
              <a:rPr lang="en-GB" altLang="nb-NO" sz="2800" dirty="0"/>
              <a:t>225 mill tonnes of HT GM soy produced</a:t>
            </a:r>
          </a:p>
          <a:p>
            <a:r>
              <a:rPr lang="en-GB" altLang="nb-NO" sz="2800" dirty="0"/>
              <a:t>Residues of 9 mg/kg glyphosate </a:t>
            </a:r>
            <a:r>
              <a:rPr lang="en-GB" altLang="nb-NO" sz="1800" dirty="0"/>
              <a:t>(</a:t>
            </a:r>
            <a:r>
              <a:rPr lang="en-GB" altLang="nb-NO" sz="1800" dirty="0" err="1"/>
              <a:t>Bøhn</a:t>
            </a:r>
            <a:r>
              <a:rPr lang="en-GB" altLang="nb-NO" sz="1800" dirty="0"/>
              <a:t> et al. 2014) </a:t>
            </a:r>
          </a:p>
          <a:p>
            <a:r>
              <a:rPr lang="en-GB" altLang="nb-NO" sz="2800" dirty="0"/>
              <a:t>In sum: approx. </a:t>
            </a:r>
            <a:r>
              <a:rPr lang="en-GB" altLang="nb-NO" sz="2800" dirty="0">
                <a:solidFill>
                  <a:schemeClr val="bg1"/>
                </a:solidFill>
              </a:rPr>
              <a:t>2000 tonnes of glyphosate in food and feed</a:t>
            </a:r>
            <a:r>
              <a:rPr lang="en-GB" altLang="nb-NO" sz="2800" dirty="0"/>
              <a:t> from HT GM soy</a:t>
            </a:r>
          </a:p>
        </p:txBody>
      </p:sp>
      <p:pic>
        <p:nvPicPr>
          <p:cNvPr id="5" name="Picture 2" descr="Soy Beans and P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96" y="4064347"/>
            <a:ext cx="2270208" cy="203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8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61865"/>
            <a:ext cx="1853086" cy="332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73" y="161865"/>
            <a:ext cx="1853086" cy="332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50" y="161865"/>
            <a:ext cx="1853086" cy="332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27" y="161865"/>
            <a:ext cx="1853086" cy="332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602" y="161865"/>
            <a:ext cx="1853086" cy="332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3501009"/>
            <a:ext cx="1853086" cy="332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73" y="3501009"/>
            <a:ext cx="1853086" cy="332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50" y="3501009"/>
            <a:ext cx="1853086" cy="332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27" y="3501009"/>
            <a:ext cx="1853086" cy="332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602" y="3501009"/>
            <a:ext cx="1853086" cy="332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310816" y="2070454"/>
            <a:ext cx="3383088" cy="2812698"/>
            <a:chOff x="2786816" y="2070454"/>
            <a:chExt cx="3383088" cy="2812698"/>
          </a:xfrm>
        </p:grpSpPr>
        <p:pic>
          <p:nvPicPr>
            <p:cNvPr id="29" name="Picture 2" descr="Soy Beans and Po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816" y="2513938"/>
              <a:ext cx="2649280" cy="2369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U-Turn Arrow 1"/>
            <p:cNvSpPr/>
            <p:nvPr/>
          </p:nvSpPr>
          <p:spPr>
            <a:xfrm rot="5400000">
              <a:off x="5287508" y="2075026"/>
              <a:ext cx="886968" cy="877824"/>
            </a:xfrm>
            <a:prstGeom prst="uturnArrow">
              <a:avLst/>
            </a:prstGeom>
            <a:solidFill>
              <a:srgbClr val="EECC8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43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844825"/>
            <a:ext cx="9175005" cy="344232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err="1"/>
              <a:t>Recent</a:t>
            </a:r>
            <a:r>
              <a:rPr lang="nb-NO" sz="3600" dirty="0"/>
              <a:t> </a:t>
            </a:r>
            <a:r>
              <a:rPr lang="nb-NO" sz="3600" dirty="0" err="1"/>
              <a:t>research</a:t>
            </a:r>
            <a:r>
              <a:rPr lang="nb-NO" sz="3600" dirty="0"/>
              <a:t> </a:t>
            </a:r>
            <a:r>
              <a:rPr lang="nb-NO" sz="3600" dirty="0" err="1"/>
              <a:t>on</a:t>
            </a:r>
            <a:r>
              <a:rPr lang="nb-NO" sz="3600" dirty="0"/>
              <a:t> </a:t>
            </a:r>
            <a:r>
              <a:rPr lang="nb-NO" sz="3600" dirty="0" err="1"/>
              <a:t>glyphosate</a:t>
            </a:r>
            <a:endParaRPr lang="nb-NO" sz="3600" dirty="0"/>
          </a:p>
        </p:txBody>
      </p:sp>
      <p:sp>
        <p:nvSpPr>
          <p:cNvPr id="4" name="TekstSylinder 3"/>
          <p:cNvSpPr txBox="1">
            <a:spLocks noChangeArrowheads="1"/>
          </p:cNvSpPr>
          <p:nvPr/>
        </p:nvSpPr>
        <p:spPr bwMode="auto">
          <a:xfrm>
            <a:off x="4079776" y="6516688"/>
            <a:ext cx="4621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(From </a:t>
            </a:r>
            <a:r>
              <a:rPr lang="en-GB" dirty="0" err="1">
                <a:solidFill>
                  <a:srgbClr val="FFFFFF"/>
                </a:solidFill>
              </a:rPr>
              <a:t>Fritschi</a:t>
            </a:r>
            <a:r>
              <a:rPr lang="en-GB" dirty="0">
                <a:solidFill>
                  <a:srgbClr val="FFFFFF"/>
                </a:solidFill>
              </a:rPr>
              <a:t> et al. 2015 </a:t>
            </a:r>
            <a:r>
              <a:rPr lang="en-GB" i="1" dirty="0">
                <a:solidFill>
                  <a:srgbClr val="FFFFFF"/>
                </a:solidFill>
              </a:rPr>
              <a:t>Lancet Oncology</a:t>
            </a:r>
            <a:r>
              <a:rPr lang="en-GB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2042864" y="531033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nb-NO" sz="2400" kern="0" dirty="0"/>
              <a:t>New </a:t>
            </a:r>
            <a:r>
              <a:rPr lang="nb-NO" sz="2400" kern="0" dirty="0" err="1"/>
              <a:t>classification</a:t>
            </a:r>
            <a:r>
              <a:rPr lang="nb-NO" sz="2400" kern="0" dirty="0"/>
              <a:t> from </a:t>
            </a:r>
            <a:r>
              <a:rPr lang="nb-NO" sz="2400" kern="0" dirty="0" smtClean="0"/>
              <a:t>WHO / IARC </a:t>
            </a:r>
            <a:r>
              <a:rPr lang="nb-NO" sz="2400" kern="0" dirty="0"/>
              <a:t>2015: </a:t>
            </a:r>
          </a:p>
          <a:p>
            <a:pPr algn="l"/>
            <a:r>
              <a:rPr lang="nb-NO" sz="2400" kern="0" dirty="0">
                <a:solidFill>
                  <a:srgbClr val="FFFF00"/>
                </a:solidFill>
              </a:rPr>
              <a:t>«</a:t>
            </a:r>
            <a:r>
              <a:rPr lang="nb-NO" sz="2400" kern="0" dirty="0" err="1">
                <a:solidFill>
                  <a:srgbClr val="FFFF00"/>
                </a:solidFill>
              </a:rPr>
              <a:t>Glyphosate</a:t>
            </a:r>
            <a:r>
              <a:rPr lang="nb-NO" sz="2400" kern="0" dirty="0">
                <a:solidFill>
                  <a:srgbClr val="FFFF00"/>
                </a:solidFill>
              </a:rPr>
              <a:t> is </a:t>
            </a:r>
            <a:r>
              <a:rPr lang="nb-NO" sz="2400" kern="0" dirty="0" err="1">
                <a:solidFill>
                  <a:srgbClr val="FFFF00"/>
                </a:solidFill>
              </a:rPr>
              <a:t>probably</a:t>
            </a:r>
            <a:r>
              <a:rPr lang="nb-NO" sz="2400" kern="0" dirty="0">
                <a:solidFill>
                  <a:srgbClr val="FFFF00"/>
                </a:solidFill>
              </a:rPr>
              <a:t> </a:t>
            </a:r>
            <a:r>
              <a:rPr lang="nb-NO" sz="2400" kern="0" dirty="0" err="1">
                <a:solidFill>
                  <a:srgbClr val="FFFF00"/>
                </a:solidFill>
              </a:rPr>
              <a:t>carcinogenic</a:t>
            </a:r>
            <a:r>
              <a:rPr lang="nb-NO" sz="2400" kern="0" dirty="0">
                <a:solidFill>
                  <a:srgbClr val="FFFF00"/>
                </a:solidFill>
              </a:rPr>
              <a:t> to </a:t>
            </a:r>
            <a:r>
              <a:rPr lang="nb-NO" sz="2400" kern="0" dirty="0" err="1">
                <a:solidFill>
                  <a:srgbClr val="FFFF00"/>
                </a:solidFill>
              </a:rPr>
              <a:t>humans</a:t>
            </a:r>
            <a:r>
              <a:rPr lang="nb-NO" sz="2400" kern="0" dirty="0">
                <a:solidFill>
                  <a:srgbClr val="FFFF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6772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904312" y="5517232"/>
            <a:ext cx="1440160" cy="1008112"/>
          </a:xfrm>
          <a:prstGeom prst="roundRect">
            <a:avLst/>
          </a:prstGeom>
          <a:solidFill>
            <a:srgbClr val="524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n>
                <a:solidFill>
                  <a:srgbClr val="FF0000"/>
                </a:solidFill>
              </a:ln>
              <a:solidFill>
                <a:srgbClr val="524E4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‘</a:t>
            </a:r>
            <a:r>
              <a:rPr lang="nb-NO" dirty="0" err="1" smtClean="0"/>
              <a:t>Glyphosate</a:t>
            </a:r>
            <a:r>
              <a:rPr lang="nb-NO" dirty="0" smtClean="0"/>
              <a:t> Paradox’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972816"/>
          </a:xfrm>
        </p:spPr>
        <p:txBody>
          <a:bodyPr/>
          <a:lstStyle/>
          <a:p>
            <a:r>
              <a:rPr lang="nb-NO" sz="2800" dirty="0"/>
              <a:t>From </a:t>
            </a:r>
            <a:r>
              <a:rPr lang="nb-NO" sz="2800" dirty="0" err="1"/>
              <a:t>bio-degradable</a:t>
            </a:r>
            <a:r>
              <a:rPr lang="nb-NO" sz="2800" dirty="0"/>
              <a:t> to non-</a:t>
            </a:r>
            <a:r>
              <a:rPr lang="nb-NO" sz="2800" dirty="0" err="1"/>
              <a:t>degradable</a:t>
            </a:r>
            <a:endParaRPr lang="nb-NO" sz="2800" dirty="0"/>
          </a:p>
          <a:p>
            <a:r>
              <a:rPr lang="nb-NO" sz="2800" dirty="0"/>
              <a:t>From «</a:t>
            </a:r>
            <a:r>
              <a:rPr lang="nb-NO" sz="2800" dirty="0" err="1"/>
              <a:t>practically</a:t>
            </a:r>
            <a:r>
              <a:rPr lang="nb-NO" sz="2800" dirty="0"/>
              <a:t> non-</a:t>
            </a:r>
            <a:r>
              <a:rPr lang="nb-NO" sz="2800" dirty="0" err="1"/>
              <a:t>toxic</a:t>
            </a:r>
            <a:r>
              <a:rPr lang="nb-NO" sz="2800" dirty="0"/>
              <a:t>» to </a:t>
            </a:r>
            <a:r>
              <a:rPr lang="nb-NO" sz="2800" dirty="0" err="1"/>
              <a:t>significant</a:t>
            </a:r>
            <a:r>
              <a:rPr lang="nb-NO" sz="2800" dirty="0"/>
              <a:t> </a:t>
            </a:r>
            <a:r>
              <a:rPr lang="nb-NO" sz="2800" dirty="0" err="1"/>
              <a:t>toxicity</a:t>
            </a:r>
            <a:endParaRPr lang="nb-NO" sz="2800" dirty="0"/>
          </a:p>
          <a:p>
            <a:r>
              <a:rPr lang="nb-NO" sz="2800" dirty="0"/>
              <a:t>From </a:t>
            </a:r>
            <a:r>
              <a:rPr lang="nb-NO" sz="2800" dirty="0" err="1"/>
              <a:t>low</a:t>
            </a:r>
            <a:r>
              <a:rPr lang="nb-NO" sz="2800" dirty="0"/>
              <a:t> </a:t>
            </a:r>
            <a:r>
              <a:rPr lang="nb-NO" sz="2800" dirty="0" err="1"/>
              <a:t>volume</a:t>
            </a:r>
            <a:r>
              <a:rPr lang="nb-NO" sz="2800" dirty="0"/>
              <a:t> </a:t>
            </a:r>
            <a:r>
              <a:rPr lang="nb-NO" sz="2800" dirty="0" err="1"/>
              <a:t>use</a:t>
            </a:r>
            <a:r>
              <a:rPr lang="nb-NO" sz="2800" dirty="0"/>
              <a:t> to 1 </a:t>
            </a:r>
            <a:r>
              <a:rPr lang="nb-NO" sz="2800" dirty="0" err="1"/>
              <a:t>mill</a:t>
            </a:r>
            <a:r>
              <a:rPr lang="nb-NO" sz="2800" dirty="0"/>
              <a:t> </a:t>
            </a:r>
            <a:r>
              <a:rPr lang="nb-NO" sz="2800" dirty="0" err="1"/>
              <a:t>tonnes</a:t>
            </a:r>
            <a:r>
              <a:rPr lang="nb-NO" sz="2800" dirty="0"/>
              <a:t>/</a:t>
            </a:r>
            <a:r>
              <a:rPr lang="nb-NO" sz="2800" dirty="0" err="1"/>
              <a:t>year</a:t>
            </a:r>
            <a:endParaRPr lang="nb-NO" sz="2800" dirty="0"/>
          </a:p>
          <a:p>
            <a:endParaRPr lang="nb-NO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631504" y="4077072"/>
            <a:ext cx="8712968" cy="1972816"/>
            <a:chOff x="107504" y="4077072"/>
            <a:chExt cx="8712968" cy="1972816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 bwMode="auto">
            <a:xfrm>
              <a:off x="467544" y="4077072"/>
              <a:ext cx="8352928" cy="1972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FFFFC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FFFFCC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FFFFCC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FFFFCC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+mn-lt"/>
                  <a:cs typeface="+mn-cs"/>
                </a:defRPr>
              </a:lvl9pPr>
            </a:lstStyle>
            <a:p>
              <a:r>
                <a:rPr lang="nb-NO" sz="2800" kern="0" dirty="0" err="1"/>
                <a:t>Response</a:t>
              </a:r>
              <a:r>
                <a:rPr lang="nb-NO" sz="2800" kern="0" dirty="0"/>
                <a:t> from </a:t>
              </a:r>
              <a:r>
                <a:rPr lang="nb-NO" sz="2800" kern="0" dirty="0" err="1"/>
                <a:t>Regulation</a:t>
              </a:r>
              <a:r>
                <a:rPr lang="nb-NO" sz="2800" kern="0" dirty="0"/>
                <a:t> </a:t>
              </a:r>
              <a:r>
                <a:rPr lang="nb-NO" sz="2800" kern="0" dirty="0" err="1"/>
                <a:t>level</a:t>
              </a:r>
              <a:r>
                <a:rPr lang="nb-NO" sz="2800" kern="0" dirty="0"/>
                <a:t>:            </a:t>
              </a:r>
              <a:r>
                <a:rPr lang="nb-NO" sz="2800" kern="0" dirty="0" err="1">
                  <a:solidFill>
                    <a:srgbClr val="FFFF00"/>
                  </a:solidFill>
                </a:rPr>
                <a:t>Increasing</a:t>
              </a:r>
              <a:r>
                <a:rPr lang="nb-NO" sz="2800" kern="0" dirty="0">
                  <a:solidFill>
                    <a:srgbClr val="FFFF00"/>
                  </a:solidFill>
                </a:rPr>
                <a:t> </a:t>
              </a:r>
              <a:r>
                <a:rPr lang="nb-NO" sz="2800" kern="0" dirty="0" err="1">
                  <a:solidFill>
                    <a:srgbClr val="FFFF00"/>
                  </a:solidFill>
                </a:rPr>
                <a:t>Residue</a:t>
              </a:r>
              <a:r>
                <a:rPr lang="nb-NO" sz="2800" kern="0" dirty="0">
                  <a:solidFill>
                    <a:srgbClr val="FFFF00"/>
                  </a:solidFill>
                </a:rPr>
                <a:t> Levels </a:t>
              </a:r>
              <a:r>
                <a:rPr lang="nb-NO" sz="2800" kern="0" dirty="0" err="1">
                  <a:solidFill>
                    <a:srgbClr val="FFFF00"/>
                  </a:solidFill>
                </a:rPr>
                <a:t>accepted</a:t>
              </a:r>
              <a:r>
                <a:rPr lang="nb-NO" sz="2800" kern="0" dirty="0">
                  <a:solidFill>
                    <a:srgbClr val="FFFF00"/>
                  </a:solidFill>
                </a:rPr>
                <a:t> in food and </a:t>
              </a:r>
              <a:r>
                <a:rPr lang="nb-NO" sz="2800" kern="0" dirty="0" err="1">
                  <a:solidFill>
                    <a:srgbClr val="FFFF00"/>
                  </a:solidFill>
                </a:rPr>
                <a:t>feed</a:t>
              </a:r>
              <a:r>
                <a:rPr lang="nb-NO" sz="2800" kern="0" dirty="0">
                  <a:solidFill>
                    <a:srgbClr val="FFFF00"/>
                  </a:solidFill>
                </a:rPr>
                <a:t>!</a:t>
              </a:r>
            </a:p>
            <a:p>
              <a:pPr lvl="1"/>
              <a:r>
                <a:rPr lang="nb-NO" sz="2400" kern="0" dirty="0"/>
                <a:t>In GM </a:t>
              </a:r>
              <a:r>
                <a:rPr lang="nb-NO" sz="2400" kern="0" dirty="0" err="1"/>
                <a:t>soy</a:t>
              </a:r>
              <a:r>
                <a:rPr lang="nb-NO" sz="2400" kern="0" dirty="0"/>
                <a:t> 0.1 </a:t>
              </a:r>
              <a:r>
                <a:rPr lang="nb-NO" sz="2400" kern="0" dirty="0" err="1"/>
                <a:t>ppm</a:t>
              </a:r>
              <a:r>
                <a:rPr lang="nb-NO" sz="2400" kern="0" dirty="0"/>
                <a:t> (1999), to 10, 20, 40 (2014) </a:t>
              </a:r>
              <a:r>
                <a:rPr lang="nb-NO" sz="2400" kern="0" dirty="0" err="1"/>
                <a:t>ppm</a:t>
              </a:r>
              <a:r>
                <a:rPr lang="nb-NO" sz="2400" kern="0" dirty="0"/>
                <a:t>… </a:t>
              </a:r>
            </a:p>
            <a:p>
              <a:endParaRPr lang="nb-NO" kern="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107504" y="4725144"/>
              <a:ext cx="648072" cy="36004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799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576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Conclusions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1953" y="1273376"/>
            <a:ext cx="9516863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dirty="0" err="1" smtClean="0"/>
              <a:t>Substantal</a:t>
            </a:r>
            <a:r>
              <a:rPr lang="en-GB" sz="2400" dirty="0" smtClean="0"/>
              <a:t> equivalence is a superficial and crude first characterization of plant quality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It misses key elements like herbicide/pesticide residues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Herbicide </a:t>
            </a:r>
            <a:r>
              <a:rPr lang="en-GB" sz="2400" dirty="0"/>
              <a:t>tolerant GM crops: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/>
              <a:t>Leads to </a:t>
            </a:r>
            <a:r>
              <a:rPr lang="en-GB" sz="2000" dirty="0">
                <a:solidFill>
                  <a:srgbClr val="FFFF99"/>
                </a:solidFill>
              </a:rPr>
              <a:t>increased use of </a:t>
            </a:r>
            <a:r>
              <a:rPr lang="en-GB" sz="2000" dirty="0" smtClean="0">
                <a:solidFill>
                  <a:srgbClr val="FFFF99"/>
                </a:solidFill>
              </a:rPr>
              <a:t>herbicides, </a:t>
            </a:r>
            <a:r>
              <a:rPr lang="en-GB" sz="2000" dirty="0" smtClean="0"/>
              <a:t>due </a:t>
            </a:r>
            <a:r>
              <a:rPr lang="en-GB" sz="2000" dirty="0"/>
              <a:t>to resistance evolution in </a:t>
            </a:r>
            <a:r>
              <a:rPr lang="en-GB" sz="2000" dirty="0" smtClean="0"/>
              <a:t>weeds</a:t>
            </a:r>
            <a:endParaRPr lang="en-GB" sz="2000" dirty="0"/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solidFill>
                  <a:srgbClr val="FFFF99"/>
                </a:solidFill>
              </a:rPr>
              <a:t>GM plants accumulate </a:t>
            </a:r>
            <a:r>
              <a:rPr lang="en-GB" sz="2000" dirty="0" smtClean="0">
                <a:solidFill>
                  <a:srgbClr val="FFFF99"/>
                </a:solidFill>
              </a:rPr>
              <a:t>herbicides, </a:t>
            </a:r>
            <a:r>
              <a:rPr lang="en-GB" sz="2000" dirty="0" smtClean="0"/>
              <a:t>into food </a:t>
            </a:r>
            <a:r>
              <a:rPr lang="en-GB" sz="2000" dirty="0"/>
              <a:t>and feed products</a:t>
            </a:r>
          </a:p>
          <a:p>
            <a:pPr lvl="1" eaLnBrk="1" hangingPunct="1">
              <a:lnSpc>
                <a:spcPct val="80000"/>
              </a:lnSpc>
            </a:pPr>
            <a:endParaRPr lang="en-GB" sz="2000" dirty="0"/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solidFill>
                  <a:srgbClr val="FFFF99"/>
                </a:solidFill>
              </a:rPr>
              <a:t>Organic soy quality superior </a:t>
            </a:r>
            <a:r>
              <a:rPr lang="en-GB" sz="2400" dirty="0"/>
              <a:t>in </a:t>
            </a:r>
            <a:r>
              <a:rPr lang="en-GB" sz="2400" i="1" dirty="0"/>
              <a:t>Daphnia magna </a:t>
            </a:r>
            <a:r>
              <a:rPr lang="en-GB" sz="2400" dirty="0"/>
              <a:t>feeding </a:t>
            </a:r>
            <a:r>
              <a:rPr lang="en-GB" sz="2400" dirty="0" smtClean="0"/>
              <a:t>tests</a:t>
            </a:r>
          </a:p>
          <a:p>
            <a:pPr eaLnBrk="1" hangingPunct="1">
              <a:lnSpc>
                <a:spcPct val="80000"/>
              </a:lnSpc>
            </a:pPr>
            <a:endParaRPr lang="en-GB" sz="2400" dirty="0"/>
          </a:p>
          <a:p>
            <a:pPr eaLnBrk="1" hangingPunct="1">
              <a:lnSpc>
                <a:spcPct val="80000"/>
              </a:lnSpc>
            </a:pPr>
            <a:r>
              <a:rPr lang="en-GB" sz="2400" dirty="0"/>
              <a:t>HT </a:t>
            </a:r>
            <a:r>
              <a:rPr lang="en-GB" sz="2400" dirty="0">
                <a:solidFill>
                  <a:srgbClr val="FFFF99"/>
                </a:solidFill>
              </a:rPr>
              <a:t>GM soy inferior as feed </a:t>
            </a:r>
            <a:r>
              <a:rPr lang="en-GB" sz="2400" dirty="0" smtClean="0"/>
              <a:t>compared to </a:t>
            </a:r>
            <a:r>
              <a:rPr lang="en-GB" sz="2400" dirty="0"/>
              <a:t>organic and conventional </a:t>
            </a:r>
            <a:r>
              <a:rPr lang="en-GB" sz="2400" dirty="0" smtClean="0"/>
              <a:t>soy</a:t>
            </a:r>
          </a:p>
          <a:p>
            <a:pPr eaLnBrk="1" hangingPunct="1">
              <a:lnSpc>
                <a:spcPct val="80000"/>
              </a:lnSpc>
            </a:pPr>
            <a:endParaRPr lang="en-GB" sz="2400" dirty="0"/>
          </a:p>
          <a:p>
            <a:pPr eaLnBrk="1" hangingPunct="1">
              <a:lnSpc>
                <a:spcPct val="80000"/>
              </a:lnSpc>
            </a:pPr>
            <a:r>
              <a:rPr lang="en-GB" sz="2400" dirty="0"/>
              <a:t>Proof of concept that </a:t>
            </a:r>
            <a:r>
              <a:rPr lang="en-GB" sz="2400" dirty="0">
                <a:solidFill>
                  <a:srgbClr val="FFFF99"/>
                </a:solidFill>
              </a:rPr>
              <a:t>high levels of herbicide residues in soy reduces feed quality</a:t>
            </a:r>
          </a:p>
          <a:p>
            <a:pPr eaLnBrk="1" hangingPunct="1">
              <a:lnSpc>
                <a:spcPct val="80000"/>
              </a:lnSpc>
            </a:pPr>
            <a:endParaRPr lang="en-GB" sz="2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8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13792"/>
            <a:ext cx="3251200" cy="1143000"/>
          </a:xfrm>
        </p:spPr>
        <p:txBody>
          <a:bodyPr/>
          <a:lstStyle/>
          <a:p>
            <a:pPr algn="l"/>
            <a:r>
              <a:rPr lang="en-GB" sz="3600" dirty="0"/>
              <a:t>Thank you for your attention!</a:t>
            </a:r>
          </a:p>
        </p:txBody>
      </p:sp>
      <p:pic>
        <p:nvPicPr>
          <p:cNvPr id="41987" name="Picture 3" descr="body p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1" y="836614"/>
            <a:ext cx="446246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marvin_delivering_science_presentation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6" y="4365625"/>
            <a:ext cx="126682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143251" y="4076700"/>
            <a:ext cx="4176713" cy="1944688"/>
          </a:xfrm>
          <a:prstGeom prst="wedgeRoundRectCallout">
            <a:avLst>
              <a:gd name="adj1" fmla="val -70144"/>
              <a:gd name="adj2" fmla="val -12856"/>
              <a:gd name="adj3" fmla="val 16667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As you can see: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This pile is substantially equivalent to six people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303838" y="765175"/>
            <a:ext cx="4679950" cy="324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b-NO" smtClean="0"/>
              <a:t>Important biosafety questions:</a:t>
            </a:r>
          </a:p>
        </p:txBody>
      </p:sp>
      <p:sp>
        <p:nvSpPr>
          <p:cNvPr id="78851" name="Content Placeholder 1"/>
          <p:cNvSpPr>
            <a:spLocks noGrp="1"/>
          </p:cNvSpPr>
          <p:nvPr>
            <p:ph sz="half" idx="1"/>
          </p:nvPr>
        </p:nvSpPr>
        <p:spPr>
          <a:xfrm>
            <a:off x="855216" y="2060848"/>
            <a:ext cx="5384800" cy="4525963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nb-NO" dirty="0" smtClean="0"/>
              <a:t>Are glyphosate-based herbicides toxic?</a:t>
            </a:r>
          </a:p>
          <a:p>
            <a:pPr marL="514350" indent="-514350">
              <a:buFontTx/>
              <a:buAutoNum type="arabicPeriod"/>
            </a:pPr>
            <a:endParaRPr lang="en-GB" altLang="nb-NO" dirty="0" smtClean="0"/>
          </a:p>
          <a:p>
            <a:pPr marL="514350" indent="-514350">
              <a:buFontTx/>
              <a:buAutoNum type="arabicPeriod"/>
            </a:pPr>
            <a:r>
              <a:rPr lang="en-GB" altLang="nb-NO" dirty="0" smtClean="0"/>
              <a:t>Can we find glyphosate residues in </a:t>
            </a:r>
            <a:r>
              <a:rPr lang="en-GB" altLang="nb-NO" dirty="0" smtClean="0"/>
              <a:t>GM </a:t>
            </a:r>
            <a:r>
              <a:rPr lang="en-GB" altLang="nb-NO" dirty="0" smtClean="0"/>
              <a:t>glyphosate </a:t>
            </a:r>
            <a:r>
              <a:rPr lang="en-GB" altLang="nb-NO" dirty="0" smtClean="0"/>
              <a:t>tolerant soy?</a:t>
            </a:r>
          </a:p>
        </p:txBody>
      </p:sp>
      <p:sp>
        <p:nvSpPr>
          <p:cNvPr id="78852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altLang="nb-NO" smtClean="0"/>
          </a:p>
        </p:txBody>
      </p:sp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3429000"/>
            <a:ext cx="2847975" cy="18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4" name="Picture 4" descr="400px-Skull_and_crossb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1" y="1662114"/>
            <a:ext cx="1368425" cy="13684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58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711350"/>
            <a:ext cx="6696744" cy="4525963"/>
          </a:xfrm>
        </p:spPr>
        <p:txBody>
          <a:bodyPr/>
          <a:lstStyle/>
          <a:p>
            <a:r>
              <a:rPr lang="en-GB" sz="2400" dirty="0" smtClean="0">
                <a:solidFill>
                  <a:srgbClr val="FFFF00"/>
                </a:solidFill>
              </a:rPr>
              <a:t>Toxicity of Roundup </a:t>
            </a:r>
            <a:r>
              <a:rPr lang="en-GB" sz="2400" dirty="0">
                <a:solidFill>
                  <a:srgbClr val="FFFF00"/>
                </a:solidFill>
              </a:rPr>
              <a:t>and glyphosate</a:t>
            </a:r>
          </a:p>
          <a:p>
            <a:pPr lvl="1"/>
            <a:r>
              <a:rPr lang="en-GB" sz="2000" dirty="0"/>
              <a:t>“The environmentally friendly herbicide”</a:t>
            </a:r>
          </a:p>
          <a:p>
            <a:pPr lvl="1"/>
            <a:r>
              <a:rPr lang="en-GB" sz="2000" dirty="0"/>
              <a:t>“Practically non-toxic”</a:t>
            </a:r>
          </a:p>
          <a:p>
            <a:pPr lvl="1"/>
            <a:r>
              <a:rPr lang="en-GB" sz="2000" dirty="0"/>
              <a:t>“A once in a century herbicide”</a:t>
            </a:r>
          </a:p>
          <a:p>
            <a:pPr lvl="1"/>
            <a:r>
              <a:rPr lang="en-GB" sz="2000" dirty="0"/>
              <a:t>750 different herbicide products</a:t>
            </a:r>
            <a:endParaRPr lang="en-GB" sz="1600" dirty="0"/>
          </a:p>
          <a:p>
            <a:pPr lvl="1"/>
            <a:endParaRPr lang="en-GB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Research performed </a:t>
            </a:r>
            <a:r>
              <a:rPr lang="en-GB" sz="3200" dirty="0"/>
              <a:t>with the </a:t>
            </a:r>
            <a:r>
              <a:rPr lang="en-GB" sz="3200" i="1" dirty="0"/>
              <a:t>Daphnia </a:t>
            </a:r>
            <a:r>
              <a:rPr lang="en-GB" sz="3200" dirty="0"/>
              <a:t>model, part </a:t>
            </a:r>
            <a:r>
              <a:rPr lang="en-GB" sz="3200" dirty="0" smtClean="0"/>
              <a:t>I</a:t>
            </a:r>
            <a:endParaRPr lang="en-GB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435740" y="7761353"/>
            <a:ext cx="18817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srgbClr val="000000"/>
                </a:solidFill>
              </a:rPr>
              <a:t>Glyphosate in feed (mg/kg)</a:t>
            </a:r>
          </a:p>
        </p:txBody>
      </p:sp>
      <p:pic>
        <p:nvPicPr>
          <p:cNvPr id="16" name="Picture 2" descr="roundup-pump-and-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3858698"/>
            <a:ext cx="2094250" cy="21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D magna w eggs utsnitt 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80" y="3858699"/>
            <a:ext cx="1586463" cy="21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44775" y="602128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err="1">
                <a:solidFill>
                  <a:srgbClr val="FFFFFF"/>
                </a:solidFill>
              </a:rPr>
              <a:t>Daphnia</a:t>
            </a:r>
            <a:r>
              <a:rPr lang="nb-NO" i="1" dirty="0">
                <a:solidFill>
                  <a:srgbClr val="FFFFFF"/>
                </a:solidFill>
              </a:rPr>
              <a:t> </a:t>
            </a:r>
            <a:r>
              <a:rPr lang="nb-NO" i="1" dirty="0" err="1">
                <a:solidFill>
                  <a:srgbClr val="FFFFFF"/>
                </a:solidFill>
              </a:rPr>
              <a:t>magna</a:t>
            </a:r>
            <a:endParaRPr lang="nb-NO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435740" y="7761353"/>
            <a:ext cx="18817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srgbClr val="000000"/>
                </a:solidFill>
              </a:rPr>
              <a:t>Glyphosate in feed (mg/kg)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3" y="1328441"/>
            <a:ext cx="11132422" cy="368301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61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>
                <a:solidFill>
                  <a:schemeClr val="tx1"/>
                </a:solidFill>
              </a:rPr>
              <a:t>Acute Toxicity of glyphosate on 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i="1" dirty="0">
                <a:solidFill>
                  <a:schemeClr val="tx1"/>
                </a:solidFill>
              </a:rPr>
              <a:t>Daphnia magna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3503613" y="1557338"/>
            <a:ext cx="0" cy="41767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3503613" y="5734050"/>
            <a:ext cx="6049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3503613" y="1484313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9264651" y="5734050"/>
            <a:ext cx="360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882480" y="5853114"/>
            <a:ext cx="210346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0000"/>
                </a:solidFill>
              </a:rPr>
              <a:t>Early Monsanto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0000"/>
                </a:solidFill>
              </a:rPr>
              <a:t>studies for EPA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FF0000"/>
                </a:solidFill>
              </a:rPr>
              <a:t>(McAllister and </a:t>
            </a:r>
            <a:r>
              <a:rPr lang="en-GB" sz="1200" dirty="0" err="1">
                <a:solidFill>
                  <a:srgbClr val="FF0000"/>
                </a:solidFill>
              </a:rPr>
              <a:t>Forbis</a:t>
            </a:r>
            <a:r>
              <a:rPr lang="en-GB" sz="1200" dirty="0">
                <a:solidFill>
                  <a:srgbClr val="FF0000"/>
                </a:solidFill>
              </a:rPr>
              <a:t> 1978)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 rot="-5400000">
            <a:off x="1334164" y="3347137"/>
            <a:ext cx="22317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</a:rPr>
              <a:t>LC</a:t>
            </a:r>
            <a:r>
              <a:rPr lang="en-GB" sz="2800" baseline="-25000" dirty="0">
                <a:solidFill>
                  <a:srgbClr val="000000"/>
                </a:solidFill>
              </a:rPr>
              <a:t>50</a:t>
            </a:r>
            <a:r>
              <a:rPr lang="en-GB" sz="2800" dirty="0">
                <a:solidFill>
                  <a:srgbClr val="000000"/>
                </a:solidFill>
              </a:rPr>
              <a:t> 48 hour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811463" y="1720851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1000</a:t>
            </a: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3432176" y="1916113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3648076" y="2132013"/>
            <a:ext cx="144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3432176" y="3644900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3432176" y="5300663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3432176" y="5516563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3432176" y="5684838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2922588" y="3444876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500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2928938" y="50784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3049588" y="54943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4675446" y="2052639"/>
            <a:ext cx="720725" cy="367347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376995" y="1693863"/>
            <a:ext cx="137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930 mg/litre</a:t>
            </a:r>
          </a:p>
        </p:txBody>
      </p:sp>
      <p:pic>
        <p:nvPicPr>
          <p:cNvPr id="27" name="Picture 15" descr="D magna w eggs utsnitt 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23" y="1904206"/>
            <a:ext cx="1214437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2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196976"/>
            <a:ext cx="5402262" cy="536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2"/>
          <p:cNvSpPr txBox="1">
            <a:spLocks noChangeArrowheads="1"/>
          </p:cNvSpPr>
          <p:nvPr/>
        </p:nvSpPr>
        <p:spPr bwMode="auto">
          <a:xfrm>
            <a:off x="1981200" y="341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400">
                <a:solidFill>
                  <a:srgbClr val="FFFFCC"/>
                </a:solidFill>
              </a:rPr>
              <a:t>Acute toxicity revised</a:t>
            </a:r>
          </a:p>
        </p:txBody>
      </p:sp>
      <p:sp>
        <p:nvSpPr>
          <p:cNvPr id="35844" name="TekstSylinder 3"/>
          <p:cNvSpPr txBox="1">
            <a:spLocks noChangeArrowheads="1"/>
          </p:cNvSpPr>
          <p:nvPr/>
        </p:nvSpPr>
        <p:spPr bwMode="auto">
          <a:xfrm>
            <a:off x="3935414" y="6516688"/>
            <a:ext cx="41216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From Cuhra et al. 2013 </a:t>
            </a:r>
            <a:r>
              <a:rPr lang="en-GB" i="1" dirty="0">
                <a:solidFill>
                  <a:srgbClr val="FFFFFF"/>
                </a:solidFill>
              </a:rPr>
              <a:t>Ecotoxicology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5845" name="Picture 15" descr="D magna w eggs utsnitt 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9" y="2708275"/>
            <a:ext cx="1214437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51784" y="3879056"/>
            <a:ext cx="2880320" cy="774080"/>
          </a:xfrm>
          <a:prstGeom prst="rect">
            <a:avLst/>
          </a:prstGeom>
          <a:solidFill>
            <a:srgbClr val="F9071E">
              <a:alpha val="10196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830226" y="2239395"/>
            <a:ext cx="23320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FF0000"/>
                </a:solidFill>
              </a:rPr>
              <a:t>Glyphosate ~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FF0000"/>
                </a:solidFill>
              </a:rPr>
              <a:t>100-300X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FF0000"/>
                </a:solidFill>
              </a:rPr>
              <a:t>more toxic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9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517526"/>
            <a:ext cx="5145314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kstSylinder 3"/>
          <p:cNvSpPr txBox="1">
            <a:spLocks noChangeArrowheads="1"/>
          </p:cNvSpPr>
          <p:nvPr/>
        </p:nvSpPr>
        <p:spPr bwMode="auto">
          <a:xfrm>
            <a:off x="3935414" y="6516688"/>
            <a:ext cx="4108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From Cuhra et al. 2013 Ecotoxicology </a:t>
            </a:r>
          </a:p>
        </p:txBody>
      </p:sp>
      <p:sp>
        <p:nvSpPr>
          <p:cNvPr id="36870" name="Rectangle 3"/>
          <p:cNvSpPr txBox="1">
            <a:spLocks noChangeArrowheads="1"/>
          </p:cNvSpPr>
          <p:nvPr/>
        </p:nvSpPr>
        <p:spPr bwMode="auto">
          <a:xfrm>
            <a:off x="1970088" y="188913"/>
            <a:ext cx="369411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200">
                <a:solidFill>
                  <a:srgbClr val="FFFFCC"/>
                </a:solidFill>
              </a:rPr>
              <a:t>Chronic toxicity</a:t>
            </a:r>
          </a:p>
        </p:txBody>
      </p:sp>
      <p:sp>
        <p:nvSpPr>
          <p:cNvPr id="36871" name="TextBox 1"/>
          <p:cNvSpPr txBox="1">
            <a:spLocks noChangeArrowheads="1"/>
          </p:cNvSpPr>
          <p:nvPr/>
        </p:nvSpPr>
        <p:spPr bwMode="auto">
          <a:xfrm>
            <a:off x="1496682" y="1200150"/>
            <a:ext cx="388766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FFFFFF"/>
                </a:solidFill>
              </a:rPr>
              <a:t>Significant effects below environmental concentrations accepted in the US (0.7 mg/l)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7632072">
            <a:off x="8122307" y="-417166"/>
            <a:ext cx="715963" cy="4288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6875" name="TextBox 10"/>
          <p:cNvSpPr txBox="1">
            <a:spLocks noChangeArrowheads="1"/>
          </p:cNvSpPr>
          <p:nvPr/>
        </p:nvSpPr>
        <p:spPr bwMode="auto">
          <a:xfrm>
            <a:off x="7535863" y="517525"/>
            <a:ext cx="257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0000"/>
                </a:solidFill>
              </a:rPr>
              <a:t>Survival – 1.35 mg/l</a:t>
            </a:r>
            <a:endParaRPr lang="en-GB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78201" y="3149601"/>
            <a:ext cx="3427412" cy="3427413"/>
            <a:chOff x="827088" y="3149600"/>
            <a:chExt cx="3427412" cy="3427413"/>
          </a:xfrm>
        </p:grpSpPr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3149600"/>
              <a:ext cx="3427412" cy="3427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D4D4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2746375" y="4652963"/>
              <a:ext cx="503238" cy="18002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6876" name="TextBox 11"/>
            <p:cNvSpPr txBox="1">
              <a:spLocks noChangeArrowheads="1"/>
            </p:cNvSpPr>
            <p:nvPr/>
          </p:nvSpPr>
          <p:spPr bwMode="auto">
            <a:xfrm>
              <a:off x="1546920" y="3149600"/>
              <a:ext cx="18009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>
                  <a:solidFill>
                    <a:srgbClr val="FF0000"/>
                  </a:solidFill>
                </a:rPr>
                <a:t>Reproduction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>
                  <a:solidFill>
                    <a:srgbClr val="FF0000"/>
                  </a:solidFill>
                </a:rPr>
                <a:t>0.45 mg/l 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6878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6945">
            <a:off x="6018073" y="1188969"/>
            <a:ext cx="2012950" cy="140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664200" y="3149601"/>
            <a:ext cx="5145314" cy="3427413"/>
            <a:chOff x="4421188" y="3149600"/>
            <a:chExt cx="4322762" cy="3427413"/>
          </a:xfrm>
        </p:grpSpPr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188" y="3149600"/>
              <a:ext cx="4322762" cy="3427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D4D4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6659563" y="4508500"/>
              <a:ext cx="504825" cy="19446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6877" name="TextBox 12"/>
            <p:cNvSpPr txBox="1">
              <a:spLocks noChangeArrowheads="1"/>
            </p:cNvSpPr>
            <p:nvPr/>
          </p:nvSpPr>
          <p:spPr bwMode="auto">
            <a:xfrm>
              <a:off x="4953755" y="3429000"/>
              <a:ext cx="20161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>
                  <a:solidFill>
                    <a:srgbClr val="FF0000"/>
                  </a:solidFill>
                </a:rPr>
                <a:t>Juv. body size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>
                  <a:solidFill>
                    <a:srgbClr val="FF0000"/>
                  </a:solidFill>
                </a:rPr>
                <a:t>0.05 mg/l 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123482" y="4437112"/>
              <a:ext cx="503238" cy="201624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35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600201"/>
            <a:ext cx="7704856" cy="4525963"/>
          </a:xfrm>
        </p:spPr>
        <p:txBody>
          <a:bodyPr/>
          <a:lstStyle/>
          <a:p>
            <a:r>
              <a:rPr lang="en-GB" sz="2400" dirty="0">
                <a:solidFill>
                  <a:srgbClr val="FFFF00"/>
                </a:solidFill>
              </a:rPr>
              <a:t>“Roundup Ready”, Herbicide Tolerant GM soy </a:t>
            </a:r>
          </a:p>
          <a:p>
            <a:pPr lvl="1"/>
            <a:endParaRPr lang="en-GB" sz="20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Research performed with </a:t>
            </a:r>
            <a:r>
              <a:rPr lang="en-GB" sz="3200" dirty="0"/>
              <a:t>the </a:t>
            </a:r>
            <a:r>
              <a:rPr lang="en-GB" sz="3200" i="1" dirty="0"/>
              <a:t>Daphnia </a:t>
            </a:r>
            <a:r>
              <a:rPr lang="en-GB" sz="3200" dirty="0"/>
              <a:t>model, part </a:t>
            </a:r>
            <a:r>
              <a:rPr lang="en-GB" sz="3200" dirty="0" smtClean="0"/>
              <a:t>II</a:t>
            </a:r>
            <a:endParaRPr lang="en-GB" sz="3200" dirty="0"/>
          </a:p>
        </p:txBody>
      </p:sp>
      <p:pic>
        <p:nvPicPr>
          <p:cNvPr id="9" name="Picture 2" descr="Soy Beans and P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2577261"/>
            <a:ext cx="2952328" cy="264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435740" y="7761353"/>
            <a:ext cx="18817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srgbClr val="000000"/>
                </a:solidFill>
              </a:rPr>
              <a:t>Glyphosate in feed (mg/kg)</a:t>
            </a:r>
          </a:p>
        </p:txBody>
      </p:sp>
      <p:pic>
        <p:nvPicPr>
          <p:cNvPr id="22" name="Picture 15" descr="D magna w eggs utsnitt f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692" y="2967126"/>
            <a:ext cx="1368537" cy="186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Presentation_dark_content">
  <a:themeElements>
    <a:clrScheme name="Presentation_dark_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dark_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dark_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Presentation_dark_content">
  <a:themeElements>
    <a:clrScheme name="Presentation_dark_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dark_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dark_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resentation_dark_content">
  <a:themeElements>
    <a:clrScheme name="Presentation_dark_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dark_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dark_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Presentation_dark_content">
  <a:themeElements>
    <a:clrScheme name="Presentation_dark_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dark_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>
            <a:ln>
              <a:solidFill>
                <a:srgbClr val="FF0000"/>
              </a:solidFill>
            </a:ln>
            <a:noFill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sentation_dark_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resentation_dark_content">
  <a:themeElements>
    <a:clrScheme name="Presentation_dark_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dark_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dark_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dark_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dark_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850</Words>
  <Application>Microsoft Office PowerPoint</Application>
  <PresentationFormat>Widescreen</PresentationFormat>
  <Paragraphs>168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Arial</vt:lpstr>
      <vt:lpstr>Calibri</vt:lpstr>
      <vt:lpstr>Times New Roman</vt:lpstr>
      <vt:lpstr>Verdana</vt:lpstr>
      <vt:lpstr>Wingdings</vt:lpstr>
      <vt:lpstr>2_Default Design</vt:lpstr>
      <vt:lpstr>5_Default Design</vt:lpstr>
      <vt:lpstr>6_Presentation_dark_content</vt:lpstr>
      <vt:lpstr>7_Default Design</vt:lpstr>
      <vt:lpstr>2_Presentation_dark_content</vt:lpstr>
      <vt:lpstr>4_Presentation_dark_content</vt:lpstr>
      <vt:lpstr>Default Design</vt:lpstr>
      <vt:lpstr>Presentation_dark_content</vt:lpstr>
      <vt:lpstr>9_Default Design</vt:lpstr>
      <vt:lpstr>3_Presentation_dark_content</vt:lpstr>
      <vt:lpstr>3_Default Design</vt:lpstr>
      <vt:lpstr>Quality of genetically modified soybeans –  substantially equivalent to conventional and organic soybeans?</vt:lpstr>
      <vt:lpstr>What is the  “Substantial Equivalence Principle”?</vt:lpstr>
      <vt:lpstr>Important biosafety questions:</vt:lpstr>
      <vt:lpstr>Research performed with the Daphnia model, part I</vt:lpstr>
      <vt:lpstr>PowerPoint Presentation</vt:lpstr>
      <vt:lpstr>Acute Toxicity of glyphosate on  Daphnia magna </vt:lpstr>
      <vt:lpstr>PowerPoint Presentation</vt:lpstr>
      <vt:lpstr>PowerPoint Presentation</vt:lpstr>
      <vt:lpstr>Research performed with the Daphnia model, part II</vt:lpstr>
      <vt:lpstr>PowerPoint Presentation</vt:lpstr>
      <vt:lpstr>The global number 1 GM trait and plant</vt:lpstr>
      <vt:lpstr>Soy material for testing</vt:lpstr>
      <vt:lpstr>Glyphosate and AMPA in soybeans</vt:lpstr>
      <vt:lpstr>Herbicides used</vt:lpstr>
      <vt:lpstr>Elemental composition</vt:lpstr>
      <vt:lpstr>Substantially different!</vt:lpstr>
      <vt:lpstr>Negative effects in food?</vt:lpstr>
      <vt:lpstr>Feeding experiments in Daphnia:  Organic soy superior </vt:lpstr>
      <vt:lpstr>Differences in survival (raw soy)</vt:lpstr>
      <vt:lpstr>More glyphosate in soybeans  – delayed reproduction</vt:lpstr>
      <vt:lpstr>High glyphosate in soybeans  – reduced life span</vt:lpstr>
      <vt:lpstr>How much glyphosate is used globally?</vt:lpstr>
      <vt:lpstr>Fate of glyphosate</vt:lpstr>
      <vt:lpstr>How much glyphosate in food/feed?</vt:lpstr>
      <vt:lpstr>PowerPoint Presentation</vt:lpstr>
      <vt:lpstr>Recent research on glyphosate</vt:lpstr>
      <vt:lpstr>The ‘Glyphosate Paradox’</vt:lpstr>
      <vt:lpstr>Conclusions</vt:lpstr>
      <vt:lpstr>Thank you for your attention!</vt:lpstr>
    </vt:vector>
  </TitlesOfParts>
  <Company>UiT Norges arktiske universitet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Bøhn Thomas</dc:creator>
  <cp:lastModifiedBy>Bøhn Thomas</cp:lastModifiedBy>
  <cp:revision>15</cp:revision>
  <dcterms:created xsi:type="dcterms:W3CDTF">2016-09-26T15:11:49Z</dcterms:created>
  <dcterms:modified xsi:type="dcterms:W3CDTF">2016-09-27T05:47:03Z</dcterms:modified>
</cp:coreProperties>
</file>